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70" r:id="rId8"/>
    <p:sldId id="268" r:id="rId9"/>
    <p:sldId id="262" r:id="rId10"/>
    <p:sldId id="263" r:id="rId11"/>
    <p:sldId id="264"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34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39F2FE-C69C-4DA9-A2FE-373C8C84EBE7}" type="datetimeFigureOut">
              <a:rPr lang="en-IN" smtClean="0"/>
              <a:t>22-05-2024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AE10BF8-81C6-425C-AF72-49D1E513DFBA}"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39F2FE-C69C-4DA9-A2FE-373C8C84EBE7}" type="datetimeFigureOut">
              <a:rPr lang="en-IN" smtClean="0"/>
              <a:t>22-05-2024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6539F2FE-C69C-4DA9-A2FE-373C8C84EBE7}" type="datetimeFigureOut">
              <a:rPr lang="en-IN" smtClean="0"/>
              <a:t>22-05-2024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39F2FE-C69C-4DA9-A2FE-373C8C84EBE7}" type="datetimeFigureOut">
              <a:rPr lang="en-IN" smtClean="0"/>
              <a:t>22-05-2024</a:t>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AE10BF8-81C6-425C-AF72-49D1E513DFBA}" type="slidenum">
              <a:rPr lang="en-IN" smtClean="0"/>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6539F2FE-C69C-4DA9-A2FE-373C8C84EBE7}" type="datetimeFigureOut">
              <a:rPr lang="en-IN" smtClean="0"/>
              <a:t>22-05-2024</a:t>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7AE10BF8-81C6-425C-AF72-49D1E513DFBA}"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List_of_pharmaceutical_companies" TargetMode="External"/><Relationship Id="rId3" Type="http://schemas.openxmlformats.org/officeDocument/2006/relationships/hyperlink" Target="https://en.wikipedia.org/wiki/Medication" TargetMode="External"/><Relationship Id="rId7" Type="http://schemas.openxmlformats.org/officeDocument/2006/relationships/hyperlink" Target="https://en.wikipedia.org/wiki/Symptom" TargetMode="External"/><Relationship Id="rId12" Type="http://schemas.openxmlformats.org/officeDocument/2006/relationships/hyperlink" Target="https://en.wikipedia.org/wiki/Patent" TargetMode="External"/><Relationship Id="rId2" Type="http://schemas.openxmlformats.org/officeDocument/2006/relationships/hyperlink" Target="https://en.wikipedia.org/wiki/Drug" TargetMode="External"/><Relationship Id="rId1" Type="http://schemas.openxmlformats.org/officeDocument/2006/relationships/slideLayout" Target="../slideLayouts/slideLayout1.xml"/><Relationship Id="rId6" Type="http://schemas.openxmlformats.org/officeDocument/2006/relationships/hyperlink" Target="https://en.wikipedia.org/wiki/Preventive_healthcare" TargetMode="External"/><Relationship Id="rId11" Type="http://schemas.openxmlformats.org/officeDocument/2006/relationships/hyperlink" Target="https://en.wikipedia.org/wiki/Legal_drug_trade" TargetMode="External"/><Relationship Id="rId5" Type="http://schemas.openxmlformats.org/officeDocument/2006/relationships/hyperlink" Target="https://en.wikipedia.org/wiki/Cure" TargetMode="External"/><Relationship Id="rId10" Type="http://schemas.openxmlformats.org/officeDocument/2006/relationships/hyperlink" Target="https://en.wikipedia.org/wiki/Brand" TargetMode="External"/><Relationship Id="rId4" Type="http://schemas.openxmlformats.org/officeDocument/2006/relationships/hyperlink" Target="https://en.wikipedia.org/wiki/Patient" TargetMode="External"/><Relationship Id="rId9" Type="http://schemas.openxmlformats.org/officeDocument/2006/relationships/hyperlink" Target="https://en.wikipedia.org/wiki/Generic_dru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A66779-D5C9-3C44-6941-6B3A83965AB2}"/>
              </a:ext>
            </a:extLst>
          </p:cNvPr>
          <p:cNvSpPr>
            <a:spLocks noGrp="1"/>
          </p:cNvSpPr>
          <p:nvPr>
            <p:ph type="ctrTitle"/>
          </p:nvPr>
        </p:nvSpPr>
        <p:spPr/>
        <p:txBody>
          <a:bodyPr>
            <a:normAutofit fontScale="90000"/>
          </a:bodyPr>
          <a:lstStyle/>
          <a:p>
            <a:pPr algn="ctr">
              <a:lnSpc>
                <a:spcPct val="107000"/>
              </a:lnSpc>
              <a:spcAft>
                <a:spcPts val="800"/>
              </a:spcAft>
            </a:pPr>
            <a:r>
              <a:rPr lang="en-US" sz="3600" b="1" kern="100" dirty="0">
                <a:solidFill>
                  <a:schemeClr val="tx1"/>
                </a:solidFill>
                <a:effectLst/>
                <a:latin typeface="Algerian" pitchFamily="82" charset="0"/>
                <a:ea typeface="Calibri" panose="020F0502020204030204" pitchFamily="34" charset="0"/>
                <a:cs typeface="Times New Roman" panose="02020603050405020304" pitchFamily="18" charset="0"/>
              </a:rPr>
              <a:t>IT Enabled Medical Sales Representative</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IN"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Module </a:t>
            </a: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Course Code:-MSR3021</a:t>
            </a: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TOPIC:-</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IN" sz="2800" dirty="0">
              <a:solidFill>
                <a:schemeClr val="accent1">
                  <a:lumMod val="50000"/>
                </a:schemeClr>
              </a:solidFill>
            </a:endParaRPr>
          </a:p>
        </p:txBody>
      </p:sp>
      <p:sp>
        <p:nvSpPr>
          <p:cNvPr id="3" name="Subtitle 2">
            <a:extLst>
              <a:ext uri="{FF2B5EF4-FFF2-40B4-BE49-F238E27FC236}">
                <a16:creationId xmlns:a16="http://schemas.microsoft.com/office/drawing/2014/main" xmlns="" id="{70AFAE23-B233-9C5F-68E8-024B53BE6A2E}"/>
              </a:ext>
            </a:extLst>
          </p:cNvPr>
          <p:cNvSpPr>
            <a:spLocks noGrp="1"/>
          </p:cNvSpPr>
          <p:nvPr>
            <p:ph type="subTitle" idx="1"/>
          </p:nvPr>
        </p:nvSpPr>
        <p:spPr>
          <a:xfrm>
            <a:off x="492373" y="3602038"/>
            <a:ext cx="11310425" cy="2918032"/>
          </a:xfrm>
        </p:spPr>
        <p:txBody>
          <a:bodyPr>
            <a:normAutofit/>
          </a:bodyPr>
          <a:lstStyle/>
          <a:p>
            <a:r>
              <a:rPr lang="en-US" sz="3200" b="1" kern="100" dirty="0"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Understanding the ROLE of </a:t>
            </a:r>
            <a:r>
              <a:rPr lang="en-US" sz="3200" b="1" kern="100" dirty="0" err="1"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msr</a:t>
            </a:r>
            <a:r>
              <a:rPr lang="en-US" sz="3200" b="1" kern="100" dirty="0"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 and regulations for medical sales representative</a:t>
            </a:r>
            <a:endParaRPr lang="en-IN" sz="3200" kern="100" dirty="0">
              <a:solidFill>
                <a:srgbClr val="C00000"/>
              </a:solidFill>
              <a:effectLst/>
              <a:latin typeface="Algerian" panose="04020705040A02060702" pitchFamily="82" charset="0"/>
              <a:ea typeface="Calibri" panose="020F0502020204030204" pitchFamily="34" charset="0"/>
              <a:cs typeface="Times New Roman" panose="02020603050405020304" pitchFamily="18" charset="0"/>
            </a:endParaRPr>
          </a:p>
          <a:p>
            <a:endParaRPr lang="en-IN" dirty="0">
              <a:solidFill>
                <a:srgbClr val="C00000"/>
              </a:solidFill>
            </a:endParaRPr>
          </a:p>
        </p:txBody>
      </p:sp>
    </p:spTree>
    <p:extLst>
      <p:ext uri="{BB962C8B-B14F-4D97-AF65-F5344CB8AC3E}">
        <p14:creationId xmlns:p14="http://schemas.microsoft.com/office/powerpoint/2010/main" val="2519144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B76A1C3-36AB-E1B9-455D-8F077AED2459}"/>
              </a:ext>
            </a:extLst>
          </p:cNvPr>
          <p:cNvSpPr>
            <a:spLocks noGrp="1"/>
          </p:cNvSpPr>
          <p:nvPr>
            <p:ph idx="1"/>
          </p:nvPr>
        </p:nvSpPr>
        <p:spPr>
          <a:xfrm>
            <a:off x="896816" y="1418493"/>
            <a:ext cx="10515600" cy="5639826"/>
          </a:xfrm>
        </p:spPr>
        <p:txBody>
          <a:bodyPr>
            <a:normAutofit/>
          </a:bodyPr>
          <a:lstStyle/>
          <a:p>
            <a:pPr lvl="0"/>
            <a:r>
              <a:rPr lang="en-IN" dirty="0"/>
              <a:t>Marketing means generating leads or prospects and sales means converting leads or prospects into purchases and orders</a:t>
            </a:r>
            <a:r>
              <a:rPr lang="en-IN" dirty="0" smtClean="0"/>
              <a:t>.</a:t>
            </a:r>
            <a:endParaRPr lang="en-IN" dirty="0"/>
          </a:p>
          <a:p>
            <a:pPr lvl="0"/>
            <a:r>
              <a:rPr lang="en-IN" dirty="0"/>
              <a:t>Sales is a short term for finding customer and convert into exchange. where as marketing is a long term process of building a name or brand in market.</a:t>
            </a:r>
          </a:p>
          <a:p>
            <a:pPr lvl="0"/>
            <a:r>
              <a:rPr lang="en-IN" dirty="0"/>
              <a:t>Marketing is directly related to need of customer and sale is not related to customer need.</a:t>
            </a:r>
          </a:p>
          <a:p>
            <a:pPr lvl="0"/>
            <a:r>
              <a:rPr lang="en-IN" dirty="0"/>
              <a:t>Marketing is responsible for brand and promotion where as sale is not related to promotion of brand.</a:t>
            </a:r>
          </a:p>
          <a:p>
            <a:endParaRPr lang="en-IN" dirty="0"/>
          </a:p>
        </p:txBody>
      </p:sp>
      <p:sp>
        <p:nvSpPr>
          <p:cNvPr id="2" name="Title 1">
            <a:extLst>
              <a:ext uri="{FF2B5EF4-FFF2-40B4-BE49-F238E27FC236}">
                <a16:creationId xmlns:a16="http://schemas.microsoft.com/office/drawing/2014/main" xmlns="" id="{A9DF0863-F0F4-BD9D-7797-0EB7EA71AB2C}"/>
              </a:ext>
            </a:extLst>
          </p:cNvPr>
          <p:cNvSpPr>
            <a:spLocks noGrp="1"/>
          </p:cNvSpPr>
          <p:nvPr>
            <p:ph type="title"/>
          </p:nvPr>
        </p:nvSpPr>
        <p:spPr>
          <a:xfrm>
            <a:off x="838200" y="365126"/>
            <a:ext cx="10515600" cy="2155336"/>
          </a:xfrm>
        </p:spPr>
        <p:txBody>
          <a:bodyPr>
            <a:normAutofit/>
          </a:bodyPr>
          <a:lstStyle/>
          <a:p>
            <a:pPr algn="ctr"/>
            <a:r>
              <a:rPr lang="en-IN" sz="3200" b="1" dirty="0">
                <a:solidFill>
                  <a:srgbClr val="C00000"/>
                </a:solidFill>
                <a:latin typeface="Algerian" pitchFamily="82" charset="0"/>
              </a:rPr>
              <a:t>DIFFERENCE BETWEEN SALES AND MARKETING</a:t>
            </a:r>
            <a:r>
              <a:rPr lang="en-IN" sz="3200" dirty="0"/>
              <a:t/>
            </a:r>
            <a:br>
              <a:rPr lang="en-IN" sz="3200" dirty="0"/>
            </a:br>
            <a:r>
              <a:rPr lang="en-IN" sz="3200" kern="100" dirty="0">
                <a:solidFill>
                  <a:schemeClr val="accent1">
                    <a:lumMod val="50000"/>
                  </a:schemeClr>
                </a:solidFill>
                <a:effectLst/>
                <a:latin typeface="Algerian" panose="04020705040A02060702" pitchFamily="82" charset="0"/>
                <a:ea typeface="Calibri" panose="020F0502020204030204" pitchFamily="34" charset="0"/>
                <a:cs typeface="Times New Roman" panose="02020603050405020304" pitchFamily="18" charset="0"/>
              </a:rPr>
              <a:t/>
            </a:r>
            <a:br>
              <a:rPr lang="en-IN" sz="3200" kern="100" dirty="0">
                <a:solidFill>
                  <a:schemeClr val="accent1">
                    <a:lumMod val="50000"/>
                  </a:schemeClr>
                </a:solidFill>
                <a:effectLst/>
                <a:latin typeface="Algerian" panose="04020705040A02060702" pitchFamily="82" charset="0"/>
                <a:ea typeface="Calibri" panose="020F0502020204030204" pitchFamily="34" charset="0"/>
                <a:cs typeface="Times New Roman" panose="02020603050405020304" pitchFamily="18" charset="0"/>
              </a:rPr>
            </a:br>
            <a:endParaRPr lang="en-IN" sz="3200" dirty="0">
              <a:solidFill>
                <a:schemeClr val="accent1">
                  <a:lumMod val="50000"/>
                </a:schemeClr>
              </a:solidFill>
              <a:latin typeface="Algerian" panose="04020705040A02060702" pitchFamily="82" charset="0"/>
            </a:endParaRPr>
          </a:p>
        </p:txBody>
      </p:sp>
    </p:spTree>
    <p:extLst>
      <p:ext uri="{BB962C8B-B14F-4D97-AF65-F5344CB8AC3E}">
        <p14:creationId xmlns:p14="http://schemas.microsoft.com/office/powerpoint/2010/main" val="2467006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buNone/>
            </a:pPr>
            <a:r>
              <a:rPr lang="en-US" dirty="0">
                <a:latin typeface="Arial" pitchFamily="34" charset="0"/>
                <a:cs typeface="Arial" pitchFamily="34" charset="0"/>
              </a:rPr>
              <a:t>Pharmaceutical marketing deals with the supply or availability of drug or medicinal products used for diagnosis, prevention or treatment of specific medical conditions (Diseases). </a:t>
            </a: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a:p>
            <a:pPr marL="0" indent="0">
              <a:buNone/>
            </a:pPr>
            <a:r>
              <a:rPr lang="en-US" dirty="0" smtClean="0">
                <a:latin typeface="Arial" pitchFamily="34" charset="0"/>
                <a:cs typeface="Arial" pitchFamily="34" charset="0"/>
              </a:rPr>
              <a:t>FMCG </a:t>
            </a:r>
            <a:r>
              <a:rPr lang="en-US" dirty="0">
                <a:latin typeface="Arial" pitchFamily="34" charset="0"/>
                <a:cs typeface="Arial" pitchFamily="34" charset="0"/>
              </a:rPr>
              <a:t>market deals with the supply or availability of consumer products of the routine use.</a:t>
            </a:r>
            <a:endParaRPr lang="en-IN" dirty="0">
              <a:latin typeface="Arial" pitchFamily="34" charset="0"/>
              <a:cs typeface="Arial" pitchFamily="34" charset="0"/>
            </a:endParaRPr>
          </a:p>
          <a:p>
            <a:pPr marL="0" indent="0">
              <a:buNone/>
            </a:pPr>
            <a:endParaRPr lang="en-IN" dirty="0">
              <a:latin typeface="Arial" pitchFamily="34" charset="0"/>
              <a:cs typeface="Arial" pitchFamily="34" charset="0"/>
            </a:endParaRPr>
          </a:p>
        </p:txBody>
      </p:sp>
      <p:sp>
        <p:nvSpPr>
          <p:cNvPr id="2" name="Title 1">
            <a:extLst>
              <a:ext uri="{FF2B5EF4-FFF2-40B4-BE49-F238E27FC236}">
                <a16:creationId xmlns:a16="http://schemas.microsoft.com/office/drawing/2014/main" xmlns="" id="{FE921406-51E0-91FF-CC31-CE3227C19031}"/>
              </a:ext>
            </a:extLst>
          </p:cNvPr>
          <p:cNvSpPr>
            <a:spLocks noGrp="1"/>
          </p:cNvSpPr>
          <p:nvPr>
            <p:ph type="title"/>
          </p:nvPr>
        </p:nvSpPr>
        <p:spPr>
          <a:xfrm>
            <a:off x="609600" y="832338"/>
            <a:ext cx="10972800" cy="585300"/>
          </a:xfrm>
        </p:spPr>
        <p:txBody>
          <a:bodyPr>
            <a:noAutofit/>
          </a:bodyPr>
          <a:lstStyle/>
          <a:p>
            <a:pPr algn="ctr"/>
            <a:r>
              <a:rPr lang="en-IN" sz="3200" b="1" i="1" dirty="0">
                <a:solidFill>
                  <a:srgbClr val="C00000"/>
                </a:solidFill>
                <a:latin typeface="Algerian" pitchFamily="82" charset="0"/>
              </a:rPr>
              <a:t>Difference </a:t>
            </a:r>
            <a:r>
              <a:rPr lang="en-IN" sz="3200" b="1" i="1" dirty="0" smtClean="0">
                <a:solidFill>
                  <a:srgbClr val="C00000"/>
                </a:solidFill>
                <a:latin typeface="Algerian" pitchFamily="82" charset="0"/>
              </a:rPr>
              <a:t> of  Pharmaceuticals      Selling           </a:t>
            </a:r>
            <a:r>
              <a:rPr lang="en-IN" sz="3200" b="1" i="1" dirty="0" smtClean="0">
                <a:solidFill>
                  <a:srgbClr val="C00000"/>
                </a:solidFill>
                <a:latin typeface="Algerian" pitchFamily="82" charset="0"/>
              </a:rPr>
              <a:t>AND </a:t>
            </a:r>
            <a:r>
              <a:rPr lang="en-IN" sz="3200" b="1" i="1" dirty="0">
                <a:solidFill>
                  <a:srgbClr val="C00000"/>
                </a:solidFill>
                <a:latin typeface="Algerian" pitchFamily="82" charset="0"/>
              </a:rPr>
              <a:t>FMCG Selling:-</a:t>
            </a:r>
            <a:r>
              <a:rPr lang="en-IN" sz="3200" dirty="0">
                <a:solidFill>
                  <a:srgbClr val="C00000"/>
                </a:solidFill>
                <a:latin typeface="Algerian" pitchFamily="82" charset="0"/>
              </a:rPr>
              <a:t/>
            </a:r>
            <a:br>
              <a:rPr lang="en-IN" sz="3200" dirty="0">
                <a:solidFill>
                  <a:srgbClr val="C00000"/>
                </a:solidFill>
                <a:latin typeface="Algerian" pitchFamily="82" charset="0"/>
              </a:rPr>
            </a:br>
            <a:r>
              <a:rPr lang="en-IN" sz="3200" kern="100" dirty="0">
                <a:solidFill>
                  <a:srgbClr val="C00000"/>
                </a:solidFill>
                <a:effectLst/>
                <a:latin typeface="Algerian" pitchFamily="82" charset="0"/>
                <a:ea typeface="Calibri" panose="020F0502020204030204" pitchFamily="34" charset="0"/>
                <a:cs typeface="Times New Roman" panose="02020603050405020304" pitchFamily="18" charset="0"/>
              </a:rPr>
              <a:t/>
            </a:r>
            <a:br>
              <a:rPr lang="en-IN" sz="3200" kern="100" dirty="0">
                <a:solidFill>
                  <a:srgbClr val="C00000"/>
                </a:solidFill>
                <a:effectLst/>
                <a:latin typeface="Algerian" pitchFamily="82" charset="0"/>
                <a:ea typeface="Calibri" panose="020F0502020204030204" pitchFamily="34" charset="0"/>
                <a:cs typeface="Times New Roman" panose="02020603050405020304" pitchFamily="18" charset="0"/>
              </a:rPr>
            </a:br>
            <a:endParaRPr lang="en-IN" sz="3200" dirty="0">
              <a:solidFill>
                <a:srgbClr val="C00000"/>
              </a:solidFill>
              <a:latin typeface="Algerian" pitchFamily="82" charset="0"/>
            </a:endParaRPr>
          </a:p>
        </p:txBody>
      </p:sp>
    </p:spTree>
    <p:extLst>
      <p:ext uri="{BB962C8B-B14F-4D97-AF65-F5344CB8AC3E}">
        <p14:creationId xmlns:p14="http://schemas.microsoft.com/office/powerpoint/2010/main" val="3155287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494088" y="365125"/>
            <a:ext cx="8697912" cy="4535488"/>
          </a:xfrm>
        </p:spPr>
        <p:txBody>
          <a:bodyPr>
            <a:normAutofit/>
          </a:bodyPr>
          <a:lstStyle/>
          <a:p>
            <a:pPr algn="ctr"/>
            <a:r>
              <a:rPr lang="en-US" sz="6000" dirty="0">
                <a:solidFill>
                  <a:schemeClr val="accent1">
                    <a:lumMod val="50000"/>
                  </a:schemeClr>
                </a:solidFill>
                <a:latin typeface="Algerian" panose="04020705040A02060702" pitchFamily="82" charset="0"/>
              </a:rPr>
              <a:t>THANK YOU</a:t>
            </a:r>
            <a:r>
              <a:rPr lang="en-IN" sz="6000" dirty="0">
                <a:solidFill>
                  <a:schemeClr val="accent1">
                    <a:lumMod val="50000"/>
                  </a:schemeClr>
                </a:solidFill>
                <a:latin typeface="Algerian" panose="04020705040A02060702" pitchFamily="82" charset="0"/>
              </a:rPr>
              <a:t/>
            </a:r>
            <a:br>
              <a:rPr lang="en-IN" sz="6000" dirty="0">
                <a:solidFill>
                  <a:schemeClr val="accent1">
                    <a:lumMod val="50000"/>
                  </a:schemeClr>
                </a:solidFill>
                <a:latin typeface="Algerian" panose="04020705040A02060702" pitchFamily="82" charset="0"/>
              </a:rPr>
            </a:br>
            <a:r>
              <a:rPr lang="en-IN" sz="6000" dirty="0">
                <a:solidFill>
                  <a:schemeClr val="accent1">
                    <a:lumMod val="50000"/>
                  </a:schemeClr>
                </a:solidFill>
                <a:latin typeface="Algerian" panose="04020705040A02060702" pitchFamily="82" charset="0"/>
              </a:rPr>
              <a:t/>
            </a:r>
            <a:br>
              <a:rPr lang="en-IN" sz="6000" dirty="0">
                <a:solidFill>
                  <a:schemeClr val="accent1">
                    <a:lumMod val="50000"/>
                  </a:schemeClr>
                </a:solidFill>
                <a:latin typeface="Algerian" panose="04020705040A02060702" pitchFamily="82" charset="0"/>
              </a:rPr>
            </a:br>
            <a:endParaRPr lang="en-IN" sz="6000" dirty="0"/>
          </a:p>
        </p:txBody>
      </p:sp>
    </p:spTree>
    <p:extLst>
      <p:ext uri="{BB962C8B-B14F-4D97-AF65-F5344CB8AC3E}">
        <p14:creationId xmlns:p14="http://schemas.microsoft.com/office/powerpoint/2010/main" val="1041289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AD32898-2504-5AAD-34F5-533E82BA8257}"/>
              </a:ext>
            </a:extLst>
          </p:cNvPr>
          <p:cNvSpPr>
            <a:spLocks noGrp="1"/>
          </p:cNvSpPr>
          <p:nvPr>
            <p:ph idx="1"/>
          </p:nvPr>
        </p:nvSpPr>
        <p:spPr>
          <a:xfrm>
            <a:off x="838200" y="914406"/>
            <a:ext cx="10515600" cy="5262563"/>
          </a:xfrm>
        </p:spPr>
        <p:txBody>
          <a:bodyPr>
            <a:normAutofit fontScale="92500"/>
          </a:bodyPr>
          <a:lstStyle/>
          <a:p>
            <a:r>
              <a:rPr lang="en-IN" sz="2200" kern="100" dirty="0">
                <a:solidFill>
                  <a:srgbClr val="1F1F1F"/>
                </a:solidFill>
                <a:effectLst/>
                <a:latin typeface="Arial" panose="020B0604020202020204" pitchFamily="34" charset="0"/>
                <a:ea typeface="Calibri" panose="020F0502020204030204" pitchFamily="34" charset="0"/>
                <a:cs typeface="Arial" panose="020B0604020202020204" pitchFamily="34" charset="0"/>
              </a:rPr>
              <a:t>The Life Sciences industry refers to</a:t>
            </a:r>
            <a:r>
              <a:rPr lang="en-IN" sz="2200" i="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 </a:t>
            </a:r>
            <a:r>
              <a:rPr lang="en-IN" sz="2200" b="1" i="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all of the organizations and companies whose work is centred around research &amp; development, Manufacturing, Marketing of products and services focused on living things</a:t>
            </a:r>
            <a:r>
              <a:rPr lang="en-IN" sz="2200" i="1" kern="1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IN" sz="2200" kern="100" dirty="0">
                <a:solidFill>
                  <a:srgbClr val="1F1F1F"/>
                </a:solidFill>
                <a:effectLst/>
                <a:latin typeface="Arial" panose="020B0604020202020204" pitchFamily="34" charset="0"/>
                <a:ea typeface="Calibri" panose="020F0502020204030204" pitchFamily="34" charset="0"/>
                <a:cs typeface="Arial" panose="020B0604020202020204" pitchFamily="34" charset="0"/>
              </a:rPr>
              <a:t>(animals, plants, human beings.)</a:t>
            </a:r>
            <a:endParaRPr lang="en-IN" sz="2200" kern="10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en-IN" sz="1800" b="1" i="1" kern="1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a:t>
            </a:r>
            <a:r>
              <a:rPr lang="en-IN" sz="1800" b="1" i="1" kern="100" dirty="0">
                <a:solidFill>
                  <a:schemeClr val="accent1">
                    <a:lumMod val="50000"/>
                  </a:schemeClr>
                </a:solidFill>
                <a:effectLst/>
                <a:latin typeface="Arial" panose="020B0604020202020204" pitchFamily="34" charset="0"/>
                <a:ea typeface="Calibri" panose="020F0502020204030204" pitchFamily="34" charset="0"/>
                <a:cs typeface="Times New Roman" panose="02020603050405020304" pitchFamily="18" charset="0"/>
              </a:rPr>
              <a:t>Examples are :-</a:t>
            </a:r>
            <a:endParaRPr lang="en-IN" sz="1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b="1" kern="100" dirty="0">
                <a:solidFill>
                  <a:srgbClr val="474747"/>
                </a:solidFill>
                <a:effectLst/>
                <a:latin typeface="Arial" panose="020B0604020202020204" pitchFamily="34" charset="0"/>
                <a:ea typeface="Calibri" panose="020F0502020204030204" pitchFamily="34" charset="0"/>
                <a:cs typeface="Times New Roman" panose="02020603050405020304" pitchFamily="18" charset="0"/>
              </a:rPr>
              <a:t>A .Companies operating in the research, development and manufacturing of pharmaceuticals, </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b="1" kern="100" dirty="0">
                <a:solidFill>
                  <a:srgbClr val="474747"/>
                </a:solidFill>
                <a:effectLst/>
                <a:latin typeface="Arial" panose="020B0604020202020204" pitchFamily="34" charset="0"/>
                <a:ea typeface="Calibri" panose="020F0502020204030204" pitchFamily="34" charset="0"/>
                <a:cs typeface="Times New Roman" panose="02020603050405020304" pitchFamily="18" charset="0"/>
              </a:rPr>
              <a:t>b. Biotechnology-based food and medicines, </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b="1" kern="100" dirty="0">
                <a:solidFill>
                  <a:srgbClr val="474747"/>
                </a:solidFill>
                <a:effectLst/>
                <a:latin typeface="Arial" panose="020B0604020202020204" pitchFamily="34" charset="0"/>
                <a:ea typeface="Calibri" panose="020F0502020204030204" pitchFamily="34" charset="0"/>
                <a:cs typeface="Times New Roman" panose="02020603050405020304" pitchFamily="18" charset="0"/>
              </a:rPr>
              <a:t>c. Medical devices, </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b="1" kern="100" dirty="0">
                <a:solidFill>
                  <a:srgbClr val="474747"/>
                </a:solidFill>
                <a:effectLst/>
                <a:latin typeface="Arial" panose="020B0604020202020204" pitchFamily="34" charset="0"/>
                <a:ea typeface="Calibri" panose="020F0502020204030204" pitchFamily="34" charset="0"/>
                <a:cs typeface="Times New Roman" panose="02020603050405020304" pitchFamily="18" charset="0"/>
              </a:rPr>
              <a:t>d. Biomedical technologies, </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b="1" kern="100" dirty="0">
                <a:solidFill>
                  <a:srgbClr val="474747"/>
                </a:solidFill>
                <a:effectLst/>
                <a:latin typeface="Arial" panose="020B0604020202020204" pitchFamily="34" charset="0"/>
                <a:ea typeface="Calibri" panose="020F0502020204030204" pitchFamily="34" charset="0"/>
                <a:cs typeface="Times New Roman" panose="02020603050405020304" pitchFamily="18" charset="0"/>
              </a:rPr>
              <a:t>e  Nutraceuticals,</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b="1" kern="100" dirty="0">
                <a:solidFill>
                  <a:srgbClr val="474747"/>
                </a:solidFill>
                <a:effectLst/>
                <a:latin typeface="Arial" panose="020B0604020202020204" pitchFamily="34" charset="0"/>
                <a:ea typeface="Calibri" panose="020F0502020204030204" pitchFamily="34" charset="0"/>
                <a:cs typeface="Times New Roman" panose="02020603050405020304" pitchFamily="18" charset="0"/>
              </a:rPr>
              <a:t>f. Cosmeceuticals,</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b="1" kern="100" dirty="0">
                <a:solidFill>
                  <a:srgbClr val="474747"/>
                </a:solidFill>
                <a:effectLst/>
                <a:latin typeface="Arial" panose="020B0604020202020204" pitchFamily="34" charset="0"/>
                <a:ea typeface="Calibri" panose="020F0502020204030204" pitchFamily="34" charset="0"/>
                <a:cs typeface="Times New Roman" panose="02020603050405020304" pitchFamily="18" charset="0"/>
              </a:rPr>
              <a:t>g. Food processing, and </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800" b="1" kern="100" dirty="0">
                <a:solidFill>
                  <a:srgbClr val="474747"/>
                </a:solidFill>
                <a:effectLst/>
                <a:latin typeface="Arial" panose="020B0604020202020204" pitchFamily="34" charset="0"/>
                <a:ea typeface="Calibri" panose="020F0502020204030204" pitchFamily="34" charset="0"/>
                <a:cs typeface="Times New Roman" panose="02020603050405020304" pitchFamily="18" charset="0"/>
              </a:rPr>
              <a:t>h. </a:t>
            </a:r>
            <a:r>
              <a:rPr lang="en-IN" sz="1800" b="1" kern="100" dirty="0">
                <a:solidFill>
                  <a:srgbClr val="474747"/>
                </a:solidFill>
                <a:latin typeface="Arial" panose="020B0604020202020204" pitchFamily="34" charset="0"/>
                <a:ea typeface="Calibri" panose="020F0502020204030204" pitchFamily="34" charset="0"/>
                <a:cs typeface="Times New Roman" panose="02020603050405020304" pitchFamily="18" charset="0"/>
              </a:rPr>
              <a:t>O</a:t>
            </a:r>
            <a:r>
              <a:rPr lang="en-IN" sz="1800" b="1" kern="100" dirty="0">
                <a:solidFill>
                  <a:srgbClr val="474747"/>
                </a:solidFill>
                <a:effectLst/>
                <a:latin typeface="Arial" panose="020B0604020202020204" pitchFamily="34" charset="0"/>
                <a:ea typeface="Calibri" panose="020F0502020204030204" pitchFamily="34" charset="0"/>
                <a:cs typeface="Times New Roman" panose="02020603050405020304" pitchFamily="18" charset="0"/>
              </a:rPr>
              <a:t>ther products that improve the lives of organisms.</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2" name="Title 1">
            <a:extLst>
              <a:ext uri="{FF2B5EF4-FFF2-40B4-BE49-F238E27FC236}">
                <a16:creationId xmlns:a16="http://schemas.microsoft.com/office/drawing/2014/main" xmlns="" id="{9B1D167C-41D4-E5F1-B193-B79C1A0AC34D}"/>
              </a:ext>
            </a:extLst>
          </p:cNvPr>
          <p:cNvSpPr>
            <a:spLocks noGrp="1"/>
          </p:cNvSpPr>
          <p:nvPr>
            <p:ph type="title"/>
          </p:nvPr>
        </p:nvSpPr>
        <p:spPr>
          <a:xfrm>
            <a:off x="1077759" y="436381"/>
            <a:ext cx="10515600" cy="887896"/>
          </a:xfrm>
        </p:spPr>
        <p:txBody>
          <a:bodyPr>
            <a:normAutofit fontScale="90000"/>
          </a:bodyPr>
          <a:lstStyle/>
          <a:p>
            <a:pPr algn="ctr"/>
            <a:r>
              <a:rPr lang="en-US" sz="3200" b="1" kern="100" dirty="0">
                <a:solidFill>
                  <a:srgbClr val="C00000"/>
                </a:solidFill>
                <a:effectLst/>
                <a:latin typeface="Algerian" panose="04020705040A02060702" pitchFamily="82" charset="0"/>
                <a:ea typeface="Calibri" panose="020F0502020204030204" pitchFamily="34" charset="0"/>
                <a:cs typeface="Times New Roman" panose="02020603050405020304" pitchFamily="18" charset="0"/>
              </a:rPr>
              <a:t>LIFE SCIENCE INDUSTRY</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Tree>
    <p:extLst>
      <p:ext uri="{BB962C8B-B14F-4D97-AF65-F5344CB8AC3E}">
        <p14:creationId xmlns:p14="http://schemas.microsoft.com/office/powerpoint/2010/main" val="1228687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3E1EFE-4F2A-A7CD-1413-5A6FD33D0715}"/>
              </a:ext>
            </a:extLst>
          </p:cNvPr>
          <p:cNvSpPr>
            <a:spLocks noGrp="1"/>
          </p:cNvSpPr>
          <p:nvPr>
            <p:ph type="ctrTitle"/>
          </p:nvPr>
        </p:nvSpPr>
        <p:spPr>
          <a:xfrm>
            <a:off x="1524000" y="629484"/>
            <a:ext cx="9144000" cy="5407907"/>
          </a:xfrm>
        </p:spPr>
        <p:txBody>
          <a:bodyPr>
            <a:normAutofit fontScale="90000"/>
          </a:bodyPr>
          <a:lstStyle/>
          <a:p>
            <a:r>
              <a:rPr lang="en-US" sz="2800" b="1" i="1" dirty="0">
                <a:solidFill>
                  <a:srgbClr val="C00000"/>
                </a:solidFill>
                <a:latin typeface="Arial Black" pitchFamily="34" charset="0"/>
              </a:rPr>
              <a:t>Pharmaceutical Industry</a:t>
            </a:r>
            <a:r>
              <a:rPr lang="en-US" sz="2800" i="1" dirty="0">
                <a:solidFill>
                  <a:srgbClr val="C00000"/>
                </a:solidFill>
                <a:latin typeface="Arial Black" pitchFamily="34" charset="0"/>
              </a:rPr>
              <a:t> </a:t>
            </a:r>
            <a:r>
              <a:rPr lang="en-IN" sz="2800" dirty="0">
                <a:solidFill>
                  <a:srgbClr val="C00000"/>
                </a:solidFill>
                <a:latin typeface="Arial Black" pitchFamily="34" charset="0"/>
              </a:rPr>
              <a:t/>
            </a:r>
            <a:br>
              <a:rPr lang="en-IN" sz="2800" dirty="0">
                <a:solidFill>
                  <a:srgbClr val="C00000"/>
                </a:solidFill>
                <a:latin typeface="Arial Black" pitchFamily="34" charset="0"/>
              </a:rPr>
            </a:br>
            <a:r>
              <a:rPr lang="en-US" sz="2200" dirty="0">
                <a:latin typeface="Arial" pitchFamily="34" charset="0"/>
                <a:cs typeface="Arial" pitchFamily="34" charset="0"/>
              </a:rPr>
              <a:t>The </a:t>
            </a:r>
            <a:r>
              <a:rPr lang="en-US" sz="2200" b="1" dirty="0">
                <a:latin typeface="Arial" pitchFamily="34" charset="0"/>
                <a:cs typeface="Arial" pitchFamily="34" charset="0"/>
              </a:rPr>
              <a:t>pharmaceutical industry</a:t>
            </a:r>
            <a:r>
              <a:rPr lang="en-US" sz="2200" dirty="0">
                <a:latin typeface="Arial" pitchFamily="34" charset="0"/>
                <a:cs typeface="Arial" pitchFamily="34" charset="0"/>
              </a:rPr>
              <a:t> </a:t>
            </a:r>
            <a:r>
              <a:rPr lang="en-US" sz="2200" dirty="0" smtClean="0">
                <a:latin typeface="Arial" pitchFamily="34" charset="0"/>
                <a:cs typeface="Arial" pitchFamily="34" charset="0"/>
              </a:rPr>
              <a:t> is </a:t>
            </a:r>
            <a:r>
              <a:rPr lang="en-US" sz="2200" dirty="0">
                <a:latin typeface="Arial" pitchFamily="34" charset="0"/>
                <a:cs typeface="Arial" pitchFamily="34" charset="0"/>
              </a:rPr>
              <a:t>an industry  that discovers, develops, produces, and markets pharmaceutical </a:t>
            </a:r>
            <a:r>
              <a:rPr lang="en-US" sz="2200" dirty="0">
                <a:latin typeface="Arial" pitchFamily="34" charset="0"/>
                <a:cs typeface="Arial" pitchFamily="34" charset="0"/>
                <a:hlinkClick r:id="rId2" tooltip="Drug"/>
              </a:rPr>
              <a:t>drugs</a:t>
            </a:r>
            <a:r>
              <a:rPr lang="en-US" sz="2200" dirty="0">
                <a:latin typeface="Arial" pitchFamily="34" charset="0"/>
                <a:cs typeface="Arial" pitchFamily="34" charset="0"/>
              </a:rPr>
              <a:t> for use as </a:t>
            </a:r>
            <a:r>
              <a:rPr lang="en-US" sz="2200" dirty="0">
                <a:latin typeface="Arial" pitchFamily="34" charset="0"/>
                <a:cs typeface="Arial" pitchFamily="34" charset="0"/>
                <a:hlinkClick r:id="rId3" tooltip="Medication"/>
              </a:rPr>
              <a:t>medications</a:t>
            </a:r>
            <a:r>
              <a:rPr lang="en-US" sz="2200" dirty="0">
                <a:latin typeface="Arial" pitchFamily="34" charset="0"/>
                <a:cs typeface="Arial" pitchFamily="34" charset="0"/>
              </a:rPr>
              <a:t> to be administered to </a:t>
            </a:r>
            <a:r>
              <a:rPr lang="en-US" sz="2200" dirty="0">
                <a:latin typeface="Arial" pitchFamily="34" charset="0"/>
                <a:cs typeface="Arial" pitchFamily="34" charset="0"/>
                <a:hlinkClick r:id="rId4" tooltip="Patient"/>
              </a:rPr>
              <a:t>patients</a:t>
            </a:r>
            <a:r>
              <a:rPr lang="en-US" sz="2200" dirty="0">
                <a:latin typeface="Arial" pitchFamily="34" charset="0"/>
                <a:cs typeface="Arial" pitchFamily="34" charset="0"/>
              </a:rPr>
              <a:t> (or self-administered), with the aim to </a:t>
            </a:r>
            <a:r>
              <a:rPr lang="en-US" sz="2200" dirty="0">
                <a:latin typeface="Arial" pitchFamily="34" charset="0"/>
                <a:cs typeface="Arial" pitchFamily="34" charset="0"/>
                <a:hlinkClick r:id="rId5" tooltip="Cure"/>
              </a:rPr>
              <a:t>cure</a:t>
            </a:r>
            <a:r>
              <a:rPr lang="en-US" sz="2200" dirty="0">
                <a:latin typeface="Arial" pitchFamily="34" charset="0"/>
                <a:cs typeface="Arial" pitchFamily="34" charset="0"/>
              </a:rPr>
              <a:t> and </a:t>
            </a:r>
            <a:r>
              <a:rPr lang="en-US" sz="2200" dirty="0">
                <a:latin typeface="Arial" pitchFamily="34" charset="0"/>
                <a:cs typeface="Arial" pitchFamily="34" charset="0"/>
                <a:hlinkClick r:id="rId6" tooltip="Preventive healthcare"/>
              </a:rPr>
              <a:t>prevent</a:t>
            </a:r>
            <a:r>
              <a:rPr lang="en-US" sz="2200" dirty="0">
                <a:latin typeface="Arial" pitchFamily="34" charset="0"/>
                <a:cs typeface="Arial" pitchFamily="34" charset="0"/>
              </a:rPr>
              <a:t> diseases, or alleviate </a:t>
            </a:r>
            <a:r>
              <a:rPr lang="en-US" sz="2200" dirty="0">
                <a:latin typeface="Arial" pitchFamily="34" charset="0"/>
                <a:cs typeface="Arial" pitchFamily="34" charset="0"/>
                <a:hlinkClick r:id="rId7" tooltip="Symptom"/>
              </a:rPr>
              <a:t>symptoms</a:t>
            </a:r>
            <a:r>
              <a:rPr lang="en-US" sz="2200" dirty="0">
                <a:latin typeface="Arial" pitchFamily="34" charset="0"/>
                <a:cs typeface="Arial" pitchFamily="34" charset="0"/>
              </a:rPr>
              <a:t>.</a:t>
            </a:r>
            <a:r>
              <a:rPr lang="en-IN" sz="2200" dirty="0">
                <a:latin typeface="Arial" pitchFamily="34" charset="0"/>
                <a:cs typeface="Arial" pitchFamily="34" charset="0"/>
              </a:rPr>
              <a:t/>
            </a:r>
            <a:br>
              <a:rPr lang="en-IN" sz="2200" dirty="0">
                <a:latin typeface="Arial" pitchFamily="34" charset="0"/>
                <a:cs typeface="Arial" pitchFamily="34" charset="0"/>
              </a:rPr>
            </a:br>
            <a:r>
              <a:rPr lang="en-US" sz="2200" dirty="0">
                <a:latin typeface="Arial" pitchFamily="34" charset="0"/>
                <a:cs typeface="Arial" pitchFamily="34" charset="0"/>
              </a:rPr>
              <a:t> </a:t>
            </a:r>
            <a:r>
              <a:rPr lang="en-US" sz="2200" dirty="0">
                <a:latin typeface="Arial" pitchFamily="34" charset="0"/>
                <a:cs typeface="Arial" pitchFamily="34" charset="0"/>
                <a:hlinkClick r:id="rId8" tooltip="List of pharmaceutical companies"/>
              </a:rPr>
              <a:t>Pharmaceutical companies</a:t>
            </a:r>
            <a:r>
              <a:rPr lang="en-US" sz="2200" dirty="0">
                <a:latin typeface="Arial" pitchFamily="34" charset="0"/>
                <a:cs typeface="Arial" pitchFamily="34" charset="0"/>
              </a:rPr>
              <a:t> may deal in </a:t>
            </a:r>
            <a:r>
              <a:rPr lang="en-US" sz="2200" b="1" dirty="0">
                <a:latin typeface="Arial" pitchFamily="34" charset="0"/>
                <a:cs typeface="Arial" pitchFamily="34" charset="0"/>
                <a:hlinkClick r:id="rId9" tooltip="Generic drug"/>
              </a:rPr>
              <a:t>generic</a:t>
            </a:r>
            <a:r>
              <a:rPr lang="en-US" sz="2200" b="1" dirty="0">
                <a:latin typeface="Arial" pitchFamily="34" charset="0"/>
                <a:cs typeface="Arial" pitchFamily="34" charset="0"/>
              </a:rPr>
              <a:t> or </a:t>
            </a:r>
            <a:r>
              <a:rPr lang="en-US" sz="2200" b="1" dirty="0">
                <a:latin typeface="Arial" pitchFamily="34" charset="0"/>
                <a:cs typeface="Arial" pitchFamily="34" charset="0"/>
                <a:hlinkClick r:id="rId10" tooltip="Brand"/>
              </a:rPr>
              <a:t>brand</a:t>
            </a:r>
            <a:r>
              <a:rPr lang="en-US" sz="2200" dirty="0">
                <a:latin typeface="Arial" pitchFamily="34" charset="0"/>
                <a:cs typeface="Arial" pitchFamily="34" charset="0"/>
              </a:rPr>
              <a:t> medications and medical devices. They are subject to a </a:t>
            </a:r>
            <a:r>
              <a:rPr lang="en-US" sz="2200" dirty="0">
                <a:latin typeface="Arial" pitchFamily="34" charset="0"/>
                <a:cs typeface="Arial" pitchFamily="34" charset="0"/>
                <a:hlinkClick r:id="rId11" tooltip="Legal drug trade"/>
              </a:rPr>
              <a:t>variety of laws</a:t>
            </a:r>
            <a:r>
              <a:rPr lang="en-US" sz="2200" dirty="0">
                <a:latin typeface="Arial" pitchFamily="34" charset="0"/>
                <a:cs typeface="Arial" pitchFamily="34" charset="0"/>
              </a:rPr>
              <a:t> and regulations that govern the </a:t>
            </a:r>
            <a:r>
              <a:rPr lang="en-US" sz="2200" dirty="0">
                <a:latin typeface="Arial" pitchFamily="34" charset="0"/>
                <a:cs typeface="Arial" pitchFamily="34" charset="0"/>
                <a:hlinkClick r:id="rId12" tooltip="Patent"/>
              </a:rPr>
              <a:t>patenting</a:t>
            </a:r>
            <a:r>
              <a:rPr lang="en-US" sz="2200" dirty="0">
                <a:latin typeface="Arial" pitchFamily="34" charset="0"/>
                <a:cs typeface="Arial" pitchFamily="34" charset="0"/>
              </a:rPr>
              <a:t>, testing, safety, efficacy using drug testing and </a:t>
            </a:r>
            <a:r>
              <a:rPr lang="en-US" sz="2200" dirty="0" smtClean="0">
                <a:latin typeface="Arial" pitchFamily="34" charset="0"/>
                <a:cs typeface="Arial" pitchFamily="34" charset="0"/>
              </a:rPr>
              <a:t/>
            </a:r>
            <a:br>
              <a:rPr lang="en-US" sz="2200" dirty="0" smtClean="0">
                <a:latin typeface="Arial" pitchFamily="34" charset="0"/>
                <a:cs typeface="Arial" pitchFamily="34" charset="0"/>
              </a:rPr>
            </a:br>
            <a:r>
              <a:rPr lang="en-US" sz="2200" dirty="0" smtClean="0">
                <a:latin typeface="Arial" pitchFamily="34" charset="0"/>
                <a:cs typeface="Arial" pitchFamily="34" charset="0"/>
                <a:hlinkClick r:id="rId11" tooltip="Legal drug trade"/>
              </a:rPr>
              <a:t>marketing </a:t>
            </a:r>
            <a:r>
              <a:rPr lang="en-US" sz="2200" dirty="0">
                <a:latin typeface="Arial" pitchFamily="34" charset="0"/>
                <a:cs typeface="Arial" pitchFamily="34" charset="0"/>
                <a:hlinkClick r:id="rId11" tooltip="Legal drug trade"/>
              </a:rPr>
              <a:t>of drugs</a:t>
            </a:r>
            <a:r>
              <a:rPr lang="en-US" sz="2200" dirty="0" smtClean="0">
                <a:latin typeface="Arial" pitchFamily="34" charset="0"/>
                <a:cs typeface="Arial" pitchFamily="34" charset="0"/>
              </a:rPr>
              <a:t>.</a:t>
            </a:r>
            <a:br>
              <a:rPr lang="en-US" sz="2200" dirty="0" smtClean="0">
                <a:latin typeface="Arial" pitchFamily="34" charset="0"/>
                <a:cs typeface="Arial" pitchFamily="34" charset="0"/>
              </a:rPr>
            </a:b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2700" b="1" i="1" dirty="0">
                <a:solidFill>
                  <a:srgbClr val="C00000"/>
                </a:solidFill>
                <a:latin typeface="Arial Black" pitchFamily="34" charset="0"/>
              </a:rPr>
              <a:t>Indian Pharmaceutical Industry</a:t>
            </a:r>
            <a:r>
              <a:rPr lang="en-US" sz="2000" b="1" i="1" dirty="0">
                <a:solidFill>
                  <a:srgbClr val="C00000"/>
                </a:solidFill>
                <a:latin typeface="Arial Black" pitchFamily="34" charset="0"/>
              </a:rPr>
              <a:t/>
            </a:r>
            <a:br>
              <a:rPr lang="en-US" sz="2000" b="1" i="1" dirty="0">
                <a:solidFill>
                  <a:srgbClr val="C00000"/>
                </a:solidFill>
                <a:latin typeface="Arial Black" pitchFamily="34" charset="0"/>
              </a:rPr>
            </a:br>
            <a:r>
              <a:rPr lang="en-US" sz="2000" b="1" i="1" dirty="0" smtClean="0">
                <a:solidFill>
                  <a:srgbClr val="C00000"/>
                </a:solidFill>
                <a:latin typeface="Arial Black" pitchFamily="34" charset="0"/>
              </a:rPr>
              <a:t/>
            </a:r>
            <a:br>
              <a:rPr lang="en-US" sz="2000" b="1" i="1" dirty="0" smtClean="0">
                <a:solidFill>
                  <a:srgbClr val="C00000"/>
                </a:solidFill>
                <a:latin typeface="Arial Black" pitchFamily="34" charset="0"/>
              </a:rPr>
            </a:br>
            <a:r>
              <a:rPr lang="en-US" sz="2000" dirty="0">
                <a:latin typeface="Arial" pitchFamily="34" charset="0"/>
                <a:cs typeface="Arial" pitchFamily="34" charset="0"/>
              </a:rPr>
              <a:t>Indian Pharmaceutical Industry is third largest in terms of Volume and 13</a:t>
            </a:r>
            <a:r>
              <a:rPr lang="en-US" sz="2000" baseline="30000" dirty="0">
                <a:latin typeface="Arial" pitchFamily="34" charset="0"/>
                <a:cs typeface="Arial" pitchFamily="34" charset="0"/>
              </a:rPr>
              <a:t>th</a:t>
            </a:r>
            <a:r>
              <a:rPr lang="en-US" sz="2000" dirty="0">
                <a:latin typeface="Arial" pitchFamily="34" charset="0"/>
                <a:cs typeface="Arial" pitchFamily="34" charset="0"/>
              </a:rPr>
              <a:t> largest in terms of value. Often hailed as the 'pharmacy of the world,' the Indian pharmaceutical industry is booming. The pharmaceutical industry in India is currently valued at $50 Bn. India is a major exporter of Pharmaceuticals, with over 200+ countries served by Indian </a:t>
            </a:r>
            <a:r>
              <a:rPr lang="en-US" sz="2000" dirty="0" err="1">
                <a:latin typeface="Arial" pitchFamily="34" charset="0"/>
                <a:cs typeface="Arial" pitchFamily="34" charset="0"/>
              </a:rPr>
              <a:t>pharma</a:t>
            </a:r>
            <a:r>
              <a:rPr lang="en-US" sz="2000" dirty="0">
                <a:latin typeface="Arial" pitchFamily="34" charset="0"/>
                <a:cs typeface="Arial" pitchFamily="34" charset="0"/>
              </a:rPr>
              <a:t> exports.</a:t>
            </a:r>
            <a:r>
              <a:rPr lang="en-IN" sz="2000" dirty="0">
                <a:latin typeface="Arial" pitchFamily="34" charset="0"/>
                <a:cs typeface="Arial" pitchFamily="34" charset="0"/>
              </a:rPr>
              <a:t/>
            </a:r>
            <a:br>
              <a:rPr lang="en-IN" sz="2000" dirty="0">
                <a:latin typeface="Arial" pitchFamily="34" charset="0"/>
                <a:cs typeface="Arial" pitchFamily="34" charset="0"/>
              </a:rPr>
            </a:br>
            <a:r>
              <a:rPr lang="en-IN" sz="2000" dirty="0"/>
              <a:t/>
            </a:r>
            <a:br>
              <a:rPr lang="en-IN" sz="2000" dirty="0"/>
            </a:br>
            <a:endParaRPr lang="en-IN" sz="2000" dirty="0"/>
          </a:p>
        </p:txBody>
      </p:sp>
      <p:sp>
        <p:nvSpPr>
          <p:cNvPr id="3" name="Subtitle 2">
            <a:extLst>
              <a:ext uri="{FF2B5EF4-FFF2-40B4-BE49-F238E27FC236}">
                <a16:creationId xmlns:a16="http://schemas.microsoft.com/office/drawing/2014/main" xmlns="" id="{15899B0B-1391-3C33-1488-A05346D1657C}"/>
              </a:ext>
            </a:extLst>
          </p:cNvPr>
          <p:cNvSpPr>
            <a:spLocks noGrp="1"/>
          </p:cNvSpPr>
          <p:nvPr>
            <p:ph type="subTitle" idx="1"/>
          </p:nvPr>
        </p:nvSpPr>
        <p:spPr>
          <a:xfrm>
            <a:off x="1524000" y="4214196"/>
            <a:ext cx="9144000" cy="2014331"/>
          </a:xfrm>
        </p:spPr>
        <p:txBody>
          <a:bodyPr/>
          <a:lstStyle/>
          <a:p>
            <a:endParaRPr lang="en-IN" sz="2000" i="1" kern="1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159717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8C7CE2-DA53-19DF-D72C-496CE7DC349A}"/>
              </a:ext>
            </a:extLst>
          </p:cNvPr>
          <p:cNvSpPr>
            <a:spLocks noGrp="1"/>
          </p:cNvSpPr>
          <p:nvPr>
            <p:ph type="ctrTitle"/>
          </p:nvPr>
        </p:nvSpPr>
        <p:spPr>
          <a:xfrm>
            <a:off x="1524000" y="668215"/>
            <a:ext cx="9144000" cy="1664168"/>
          </a:xfrm>
        </p:spPr>
        <p:txBody>
          <a:bodyPr>
            <a:noAutofit/>
          </a:bodyPr>
          <a:lstStyle/>
          <a:p>
            <a:pPr algn="ctr"/>
            <a:r>
              <a:rPr lang="en-IN" sz="2800" b="1" dirty="0">
                <a:solidFill>
                  <a:srgbClr val="C00000"/>
                </a:solidFill>
                <a:latin typeface="Arial Black" pitchFamily="34" charset="0"/>
              </a:rPr>
              <a:t>Top </a:t>
            </a:r>
            <a:r>
              <a:rPr lang="en-IN" sz="2800" b="1" dirty="0" smtClean="0">
                <a:solidFill>
                  <a:srgbClr val="C00000"/>
                </a:solidFill>
                <a:latin typeface="Arial Black" pitchFamily="34" charset="0"/>
              </a:rPr>
              <a:t>Pharmaceutical  </a:t>
            </a:r>
            <a:r>
              <a:rPr lang="en-IN" sz="2800" b="1" dirty="0">
                <a:solidFill>
                  <a:srgbClr val="C00000"/>
                </a:solidFill>
                <a:latin typeface="Arial Black" pitchFamily="34" charset="0"/>
              </a:rPr>
              <a:t>Companies By Market Cap In India</a:t>
            </a:r>
            <a:br>
              <a:rPr lang="en-IN" sz="2800" b="1" dirty="0">
                <a:solidFill>
                  <a:srgbClr val="C00000"/>
                </a:solidFill>
                <a:latin typeface="Arial Black" pitchFamily="34" charset="0"/>
              </a:rPr>
            </a:br>
            <a:r>
              <a:rPr lang="en-IN" sz="2800" b="1" kern="100" dirty="0">
                <a:solidFill>
                  <a:schemeClr val="accent1">
                    <a:lumMod val="50000"/>
                  </a:schemeClr>
                </a:solidFill>
                <a:effectLst/>
                <a:latin typeface="Arial Black" pitchFamily="34" charset="0"/>
                <a:ea typeface="Calibri" panose="020F0502020204030204" pitchFamily="34" charset="0"/>
                <a:cs typeface="Arial" panose="020B0604020202020204" pitchFamily="34" charset="0"/>
              </a:rPr>
              <a:t/>
            </a:r>
            <a:br>
              <a:rPr lang="en-IN" sz="2800" b="1" kern="100" dirty="0">
                <a:solidFill>
                  <a:schemeClr val="accent1">
                    <a:lumMod val="50000"/>
                  </a:schemeClr>
                </a:solidFill>
                <a:effectLst/>
                <a:latin typeface="Arial Black" pitchFamily="34" charset="0"/>
                <a:ea typeface="Calibri" panose="020F0502020204030204" pitchFamily="34" charset="0"/>
                <a:cs typeface="Arial" panose="020B0604020202020204" pitchFamily="34" charset="0"/>
              </a:rPr>
            </a:br>
            <a:endParaRPr lang="en-IN" sz="2800" b="1" dirty="0">
              <a:solidFill>
                <a:schemeClr val="accent1">
                  <a:lumMod val="50000"/>
                </a:schemeClr>
              </a:solidFill>
              <a:latin typeface="Arial Black" pitchFamily="34" charset="0"/>
              <a:cs typeface="Arial" panose="020B0604020202020204" pitchFamily="34" charset="0"/>
            </a:endParaRPr>
          </a:p>
        </p:txBody>
      </p:sp>
      <p:sp>
        <p:nvSpPr>
          <p:cNvPr id="3" name="Subtitle 2">
            <a:extLst>
              <a:ext uri="{FF2B5EF4-FFF2-40B4-BE49-F238E27FC236}">
                <a16:creationId xmlns:a16="http://schemas.microsoft.com/office/drawing/2014/main" xmlns="" id="{A1C423AA-80A2-F509-A4FE-CFDEB47505E7}"/>
              </a:ext>
            </a:extLst>
          </p:cNvPr>
          <p:cNvSpPr>
            <a:spLocks noGrp="1"/>
          </p:cNvSpPr>
          <p:nvPr>
            <p:ph type="subTitle" idx="1"/>
          </p:nvPr>
        </p:nvSpPr>
        <p:spPr>
          <a:xfrm>
            <a:off x="1550504" y="1559171"/>
            <a:ext cx="9144000" cy="3774831"/>
          </a:xfrm>
        </p:spPr>
        <p:txBody>
          <a:bodyPr>
            <a:normAutofit fontScale="92500" lnSpcReduction="20000"/>
          </a:bodyPr>
          <a:lstStyle/>
          <a:p>
            <a:endParaRPr lang="en-IN" dirty="0"/>
          </a:p>
          <a:p>
            <a:pPr lvl="0" algn="l"/>
            <a:r>
              <a:rPr lang="en-IN" sz="2200" dirty="0" smtClean="0">
                <a:latin typeface="Arial Black" pitchFamily="34" charset="0"/>
              </a:rPr>
              <a:t>Sun </a:t>
            </a:r>
            <a:r>
              <a:rPr lang="en-IN" sz="2200" dirty="0">
                <a:latin typeface="Arial Black" pitchFamily="34" charset="0"/>
              </a:rPr>
              <a:t>Pharmaceutical Industries Ltd. </a:t>
            </a:r>
          </a:p>
          <a:p>
            <a:pPr lvl="0" algn="l"/>
            <a:r>
              <a:rPr lang="en-IN" sz="2200" dirty="0" err="1" smtClean="0">
                <a:latin typeface="Arial Black" pitchFamily="34" charset="0"/>
              </a:rPr>
              <a:t>Cipla</a:t>
            </a:r>
            <a:r>
              <a:rPr lang="en-IN" sz="2200" dirty="0" smtClean="0">
                <a:latin typeface="Arial Black" pitchFamily="34" charset="0"/>
              </a:rPr>
              <a:t> </a:t>
            </a:r>
            <a:r>
              <a:rPr lang="en-IN" sz="2200" dirty="0">
                <a:latin typeface="Arial Black" pitchFamily="34" charset="0"/>
              </a:rPr>
              <a:t>Ltd. </a:t>
            </a:r>
          </a:p>
          <a:p>
            <a:pPr lvl="0" algn="l"/>
            <a:r>
              <a:rPr lang="en-IN" sz="2200" dirty="0" smtClean="0">
                <a:latin typeface="Arial Black" pitchFamily="34" charset="0"/>
              </a:rPr>
              <a:t>Dr </a:t>
            </a:r>
            <a:r>
              <a:rPr lang="en-IN" sz="2200" dirty="0">
                <a:latin typeface="Arial Black" pitchFamily="34" charset="0"/>
              </a:rPr>
              <a:t>Reddy's Laboratories Ltd. </a:t>
            </a:r>
          </a:p>
          <a:p>
            <a:pPr lvl="0" algn="l"/>
            <a:r>
              <a:rPr lang="en-IN" sz="2200" dirty="0" smtClean="0">
                <a:latin typeface="Arial Black" pitchFamily="34" charset="0"/>
              </a:rPr>
              <a:t>Mankind </a:t>
            </a:r>
            <a:r>
              <a:rPr lang="en-IN" sz="2200" dirty="0" err="1">
                <a:latin typeface="Arial Black" pitchFamily="34" charset="0"/>
              </a:rPr>
              <a:t>Pharma</a:t>
            </a:r>
            <a:r>
              <a:rPr lang="en-IN" sz="2200" dirty="0">
                <a:latin typeface="Arial Black" pitchFamily="34" charset="0"/>
              </a:rPr>
              <a:t> Ltd. </a:t>
            </a:r>
          </a:p>
          <a:p>
            <a:pPr lvl="0" algn="l"/>
            <a:r>
              <a:rPr lang="en-IN" sz="2200" dirty="0" smtClean="0">
                <a:latin typeface="Arial Black" pitchFamily="34" charset="0"/>
              </a:rPr>
              <a:t>Torrent </a:t>
            </a:r>
            <a:r>
              <a:rPr lang="en-IN" sz="2200" dirty="0">
                <a:latin typeface="Arial Black" pitchFamily="34" charset="0"/>
              </a:rPr>
              <a:t>Pharmaceuticals Ltd. </a:t>
            </a:r>
          </a:p>
          <a:p>
            <a:pPr lvl="0" algn="l"/>
            <a:r>
              <a:rPr lang="en-IN" sz="2200" dirty="0" err="1" smtClean="0">
                <a:latin typeface="Arial Black" pitchFamily="34" charset="0"/>
              </a:rPr>
              <a:t>Zydus</a:t>
            </a:r>
            <a:r>
              <a:rPr lang="en-IN" sz="2200" dirty="0" smtClean="0">
                <a:latin typeface="Arial Black" pitchFamily="34" charset="0"/>
              </a:rPr>
              <a:t> </a:t>
            </a:r>
            <a:r>
              <a:rPr lang="en-IN" sz="2200" dirty="0" err="1">
                <a:latin typeface="Arial Black" pitchFamily="34" charset="0"/>
              </a:rPr>
              <a:t>Lifesciences</a:t>
            </a:r>
            <a:r>
              <a:rPr lang="en-IN" sz="2200" dirty="0">
                <a:latin typeface="Arial Black" pitchFamily="34" charset="0"/>
              </a:rPr>
              <a:t> Ltd. </a:t>
            </a:r>
          </a:p>
          <a:p>
            <a:pPr lvl="0" algn="l"/>
            <a:r>
              <a:rPr lang="en-IN" sz="2200" dirty="0" err="1">
                <a:latin typeface="Arial Black" pitchFamily="34" charset="0"/>
              </a:rPr>
              <a:t>Lupin</a:t>
            </a:r>
            <a:r>
              <a:rPr lang="en-IN" sz="2200" dirty="0">
                <a:latin typeface="Arial Black" pitchFamily="34" charset="0"/>
              </a:rPr>
              <a:t> Ltd</a:t>
            </a:r>
            <a:r>
              <a:rPr lang="en-IN" sz="2200" dirty="0" smtClean="0">
                <a:latin typeface="Arial Black" pitchFamily="34" charset="0"/>
              </a:rPr>
              <a:t>.</a:t>
            </a:r>
          </a:p>
          <a:p>
            <a:pPr lvl="0" algn="l"/>
            <a:r>
              <a:rPr lang="en-IN" sz="2200" dirty="0" smtClean="0">
                <a:latin typeface="Arial Black" pitchFamily="34" charset="0"/>
              </a:rPr>
              <a:t>Abbott</a:t>
            </a:r>
            <a:r>
              <a:rPr lang="en-IN" sz="2200" dirty="0" smtClean="0">
                <a:latin typeface="Arial Black" pitchFamily="34" charset="0"/>
              </a:rPr>
              <a:t> India.</a:t>
            </a:r>
          </a:p>
          <a:p>
            <a:pPr lvl="0" algn="l"/>
            <a:r>
              <a:rPr lang="en-US" sz="2200" dirty="0" smtClean="0">
                <a:latin typeface="Arial Black" pitchFamily="34" charset="0"/>
              </a:rPr>
              <a:t>Aristo Pharmaceuticals</a:t>
            </a:r>
            <a:endParaRPr lang="en-IN" sz="2200" dirty="0">
              <a:latin typeface="Arial Black" pitchFamily="34" charset="0"/>
            </a:endParaRPr>
          </a:p>
          <a:p>
            <a:pPr lvl="0" algn="l"/>
            <a:r>
              <a:rPr lang="en-IN" sz="2200" dirty="0" err="1">
                <a:latin typeface="Arial Black" pitchFamily="34" charset="0"/>
              </a:rPr>
              <a:t>Alkem</a:t>
            </a:r>
            <a:r>
              <a:rPr lang="en-IN" sz="2200" dirty="0">
                <a:latin typeface="Arial Black" pitchFamily="34" charset="0"/>
              </a:rPr>
              <a:t> Laboratories Ltd</a:t>
            </a:r>
            <a:r>
              <a:rPr lang="en-IN" sz="4500" dirty="0"/>
              <a:t>.</a:t>
            </a:r>
          </a:p>
          <a:p>
            <a:pPr algn="l"/>
            <a:endParaRPr lang="en-IN" dirty="0"/>
          </a:p>
        </p:txBody>
      </p:sp>
    </p:spTree>
    <p:extLst>
      <p:ext uri="{BB962C8B-B14F-4D97-AF65-F5344CB8AC3E}">
        <p14:creationId xmlns:p14="http://schemas.microsoft.com/office/powerpoint/2010/main" val="3977519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34FF113-2B88-C062-1F4C-06DA53C6CB27}"/>
              </a:ext>
            </a:extLst>
          </p:cNvPr>
          <p:cNvSpPr>
            <a:spLocks noGrp="1"/>
          </p:cNvSpPr>
          <p:nvPr>
            <p:ph sz="half" idx="1"/>
          </p:nvPr>
        </p:nvSpPr>
        <p:spPr>
          <a:xfrm>
            <a:off x="838200" y="1099936"/>
            <a:ext cx="5181600" cy="5077033"/>
          </a:xfrm>
        </p:spPr>
        <p:txBody>
          <a:bodyPr>
            <a:normAutofit fontScale="55000" lnSpcReduction="20000"/>
          </a:bodyPr>
          <a:lstStyle/>
          <a:p>
            <a:r>
              <a:rPr lang="en-US" b="1" dirty="0" smtClean="0">
                <a:solidFill>
                  <a:srgbClr val="FF0000"/>
                </a:solidFill>
                <a:latin typeface="Arial Black" pitchFamily="34" charset="0"/>
              </a:rPr>
              <a:t>1. </a:t>
            </a:r>
            <a:r>
              <a:rPr lang="en-US" b="1" dirty="0">
                <a:solidFill>
                  <a:srgbClr val="FF0000"/>
                </a:solidFill>
                <a:latin typeface="Arial Black" pitchFamily="34" charset="0"/>
              </a:rPr>
              <a:t>Prominent </a:t>
            </a:r>
            <a:r>
              <a:rPr lang="en-US" b="1" dirty="0" smtClean="0">
                <a:solidFill>
                  <a:srgbClr val="FF0000"/>
                </a:solidFill>
                <a:latin typeface="Arial Black" pitchFamily="34" charset="0"/>
              </a:rPr>
              <a:t> Ethical Pharmaceutical </a:t>
            </a:r>
            <a:r>
              <a:rPr lang="en-US" b="1" dirty="0">
                <a:solidFill>
                  <a:srgbClr val="FF0000"/>
                </a:solidFill>
                <a:latin typeface="Arial Black" pitchFamily="34" charset="0"/>
              </a:rPr>
              <a:t>Firms</a:t>
            </a:r>
            <a:endParaRPr lang="en-IN" dirty="0">
              <a:solidFill>
                <a:srgbClr val="FF0000"/>
              </a:solidFill>
              <a:latin typeface="Arial Black" pitchFamily="34" charset="0"/>
            </a:endParaRPr>
          </a:p>
          <a:p>
            <a:pPr marL="0" indent="0">
              <a:buNone/>
            </a:pPr>
            <a:r>
              <a:rPr lang="en-US" dirty="0"/>
              <a:t>In the realm of pharmaceuticals, we have prominent companies known for their extensive range of medications and healthcare offerings. These well-established entities, like Pfizer, house sizable research teams and operate numerous production facilities, enabling them to create and supply a wide assortment of pharmaceutical products</a:t>
            </a:r>
            <a:r>
              <a:rPr lang="en-US" dirty="0" smtClean="0"/>
              <a:t>.</a:t>
            </a:r>
          </a:p>
          <a:p>
            <a:pPr marL="0" indent="0">
              <a:buNone/>
            </a:pPr>
            <a:endParaRPr lang="en-US" dirty="0"/>
          </a:p>
          <a:p>
            <a:pPr marL="0" indent="0">
              <a:buNone/>
            </a:pPr>
            <a:endParaRPr lang="en-IN" dirty="0"/>
          </a:p>
          <a:p>
            <a:r>
              <a:rPr lang="en-US" b="1" dirty="0">
                <a:solidFill>
                  <a:srgbClr val="FF0000"/>
                </a:solidFill>
                <a:latin typeface="Arial Black" pitchFamily="34" charset="0"/>
              </a:rPr>
              <a:t>2. Research and Innovation-Centric Enterprises</a:t>
            </a:r>
            <a:endParaRPr lang="en-IN" dirty="0">
              <a:solidFill>
                <a:srgbClr val="FF0000"/>
              </a:solidFill>
              <a:latin typeface="Arial Black" pitchFamily="34" charset="0"/>
            </a:endParaRPr>
          </a:p>
          <a:p>
            <a:pPr marL="0" indent="0">
              <a:buNone/>
            </a:pPr>
            <a:r>
              <a:rPr lang="en-US" dirty="0"/>
              <a:t>Smaller organization’s in the pharmaceutical sector are dedicated to research and development. They frequently partner with larger pharmaceutical companies to conduct clinical trials and play a role in the identification of novel drugs and treatment methods ultimately benefiting the society.</a:t>
            </a:r>
            <a:endParaRPr lang="en-IN" dirty="0"/>
          </a:p>
          <a:p>
            <a:endParaRPr lang="en-IN" dirty="0"/>
          </a:p>
        </p:txBody>
      </p:sp>
      <p:sp>
        <p:nvSpPr>
          <p:cNvPr id="4" name="Content Placeholder 3">
            <a:extLst>
              <a:ext uri="{FF2B5EF4-FFF2-40B4-BE49-F238E27FC236}">
                <a16:creationId xmlns:a16="http://schemas.microsoft.com/office/drawing/2014/main" xmlns="" id="{BFC95AF5-FDAA-2542-0D13-CFA1C8CCD5DD}"/>
              </a:ext>
            </a:extLst>
          </p:cNvPr>
          <p:cNvSpPr>
            <a:spLocks noGrp="1"/>
          </p:cNvSpPr>
          <p:nvPr>
            <p:ph sz="half" idx="2"/>
          </p:nvPr>
        </p:nvSpPr>
        <p:spPr>
          <a:xfrm>
            <a:off x="6172200" y="1099936"/>
            <a:ext cx="5181600" cy="5077033"/>
          </a:xfrm>
        </p:spPr>
        <p:txBody>
          <a:bodyPr>
            <a:normAutofit fontScale="55000" lnSpcReduction="20000"/>
          </a:bodyPr>
          <a:lstStyle/>
          <a:p>
            <a:r>
              <a:rPr lang="en-US" b="1" dirty="0">
                <a:solidFill>
                  <a:srgbClr val="FF0000"/>
                </a:solidFill>
                <a:latin typeface="Arial Black" pitchFamily="34" charset="0"/>
              </a:rPr>
              <a:t>3. Generic Drug Manufacturers</a:t>
            </a:r>
            <a:endParaRPr lang="en-IN" dirty="0">
              <a:solidFill>
                <a:srgbClr val="FF0000"/>
              </a:solidFill>
              <a:latin typeface="Arial Black" pitchFamily="34" charset="0"/>
            </a:endParaRPr>
          </a:p>
          <a:p>
            <a:pPr marL="0" indent="0">
              <a:buNone/>
            </a:pPr>
            <a:r>
              <a:rPr lang="en-US" dirty="0"/>
              <a:t>Generic drug manufacturers play a crucial role in the pharmaceutical sector, particularly after the expiration of </a:t>
            </a:r>
            <a:r>
              <a:rPr lang="en-US" b="1" dirty="0"/>
              <a:t>drug patents</a:t>
            </a:r>
            <a:r>
              <a:rPr lang="en-US" dirty="0"/>
              <a:t>. These companies excel in the efficient mass production of generic medications. While they don’t </a:t>
            </a:r>
            <a:r>
              <a:rPr lang="en-US" dirty="0" err="1"/>
              <a:t>prioritise</a:t>
            </a:r>
            <a:r>
              <a:rPr lang="en-US" dirty="0"/>
              <a:t> extensive R&amp;D, they specialize in providing cost-effective alternatives to patent-expired medicines.</a:t>
            </a:r>
            <a:endParaRPr lang="en-IN" dirty="0"/>
          </a:p>
          <a:p>
            <a:pPr marL="0" indent="0">
              <a:buNone/>
            </a:pPr>
            <a:r>
              <a:rPr lang="en-US" dirty="0"/>
              <a:t> </a:t>
            </a:r>
            <a:endParaRPr lang="en-IN" dirty="0"/>
          </a:p>
          <a:p>
            <a:pPr marL="0" indent="0">
              <a:buNone/>
            </a:pPr>
            <a:r>
              <a:rPr lang="en-US" dirty="0"/>
              <a:t> </a:t>
            </a:r>
            <a:endParaRPr lang="en-IN" dirty="0"/>
          </a:p>
          <a:p>
            <a:r>
              <a:rPr lang="en-US" b="1" dirty="0">
                <a:solidFill>
                  <a:srgbClr val="FF0000"/>
                </a:solidFill>
                <a:latin typeface="Arial Black" pitchFamily="34" charset="0"/>
              </a:rPr>
              <a:t>4. API Producers</a:t>
            </a:r>
            <a:endParaRPr lang="en-IN" dirty="0">
              <a:solidFill>
                <a:srgbClr val="FF0000"/>
              </a:solidFill>
              <a:latin typeface="Arial Black" pitchFamily="34" charset="0"/>
            </a:endParaRPr>
          </a:p>
          <a:p>
            <a:pPr marL="0" indent="0">
              <a:buNone/>
            </a:pPr>
            <a:r>
              <a:rPr lang="en-US" dirty="0"/>
              <a:t>In the pharmaceutical arena, </a:t>
            </a:r>
            <a:r>
              <a:rPr lang="en-US" b="1" dirty="0"/>
              <a:t>Active Pharmaceutical  Ingredient manufacturers</a:t>
            </a:r>
            <a:r>
              <a:rPr lang="en-US" dirty="0"/>
              <a:t> have a key role in crafting biomolecules, bulk compounds, and a range of Active Ingredients utilized by pharmaceutical producers. Furthermore, they engage in the manufacturing of serums, vaccines, and other healthcare goods, making substantial contributions to the pharmaceutical supply chain.</a:t>
            </a:r>
            <a:endParaRPr lang="en-IN" dirty="0"/>
          </a:p>
          <a:p>
            <a:endParaRPr lang="en-IN" dirty="0"/>
          </a:p>
        </p:txBody>
      </p:sp>
      <p:sp>
        <p:nvSpPr>
          <p:cNvPr id="2" name="Title 1">
            <a:extLst>
              <a:ext uri="{FF2B5EF4-FFF2-40B4-BE49-F238E27FC236}">
                <a16:creationId xmlns:a16="http://schemas.microsoft.com/office/drawing/2014/main" xmlns="" id="{AA09C187-C5DE-7F05-7146-1EC81F1CEACC}"/>
              </a:ext>
            </a:extLst>
          </p:cNvPr>
          <p:cNvSpPr>
            <a:spLocks noGrp="1"/>
          </p:cNvSpPr>
          <p:nvPr>
            <p:ph type="title"/>
          </p:nvPr>
        </p:nvSpPr>
        <p:spPr>
          <a:xfrm>
            <a:off x="838200" y="365126"/>
            <a:ext cx="10515600" cy="443258"/>
          </a:xfrm>
        </p:spPr>
        <p:txBody>
          <a:bodyPr>
            <a:noAutofit/>
          </a:bodyPr>
          <a:lstStyle/>
          <a:p>
            <a:pPr algn="ctr"/>
            <a:r>
              <a:rPr lang="en-US" sz="2800" b="1" dirty="0">
                <a:solidFill>
                  <a:srgbClr val="C00000"/>
                </a:solidFill>
                <a:latin typeface="Algerian" pitchFamily="82" charset="0"/>
              </a:rPr>
              <a:t>Types of Pharmaceutical Companies</a:t>
            </a:r>
            <a:r>
              <a:rPr lang="en-IN" sz="2800" dirty="0"/>
              <a:t/>
            </a:r>
            <a:br>
              <a:rPr lang="en-IN" sz="2800" dirty="0"/>
            </a:br>
            <a:r>
              <a:rPr lang="en-IN" sz="2800" b="1" dirty="0" smtClean="0">
                <a:solidFill>
                  <a:schemeClr val="accent1">
                    <a:lumMod val="50000"/>
                  </a:schemeClr>
                </a:solidFill>
                <a:effectLst/>
                <a:latin typeface="Algerian" panose="04020705040A02060702" pitchFamily="82" charset="0"/>
                <a:ea typeface="Calibri" panose="020F0502020204030204" pitchFamily="34" charset="0"/>
              </a:rPr>
              <a:t> </a:t>
            </a:r>
            <a:endParaRPr lang="en-IN" sz="2800" dirty="0">
              <a:solidFill>
                <a:schemeClr val="accent1">
                  <a:lumMod val="50000"/>
                </a:schemeClr>
              </a:solidFill>
              <a:latin typeface="Algerian" panose="04020705040A02060702" pitchFamily="82" charset="0"/>
            </a:endParaRPr>
          </a:p>
        </p:txBody>
      </p:sp>
    </p:spTree>
    <p:extLst>
      <p:ext uri="{BB962C8B-B14F-4D97-AF65-F5344CB8AC3E}">
        <p14:creationId xmlns:p14="http://schemas.microsoft.com/office/powerpoint/2010/main" val="3012921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72CB7666-D946-80DD-E270-7A35D5E22401}"/>
              </a:ext>
            </a:extLst>
          </p:cNvPr>
          <p:cNvSpPr>
            <a:spLocks noGrp="1"/>
          </p:cNvSpPr>
          <p:nvPr>
            <p:ph idx="1"/>
          </p:nvPr>
        </p:nvSpPr>
        <p:spPr>
          <a:xfrm>
            <a:off x="838200" y="1101969"/>
            <a:ext cx="10515600" cy="5074994"/>
          </a:xfrm>
        </p:spPr>
        <p:txBody>
          <a:bodyPr>
            <a:normAutofit fontScale="85000" lnSpcReduction="20000"/>
          </a:bodyPr>
          <a:lstStyle/>
          <a:p>
            <a:pPr algn="just">
              <a:lnSpc>
                <a:spcPct val="107000"/>
              </a:lnSpc>
              <a:spcAft>
                <a:spcPts val="800"/>
              </a:spcAft>
            </a:pPr>
            <a:r>
              <a:rPr lang="en-IN"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t>The </a:t>
            </a:r>
            <a:r>
              <a:rPr lang="en-US" dirty="0" err="1"/>
              <a:t>pharma</a:t>
            </a:r>
            <a:r>
              <a:rPr lang="en-US" dirty="0"/>
              <a:t> retail sector is among the many types of pharmaceutical companies that offers a diverse range of opportunities, including</a:t>
            </a:r>
            <a:r>
              <a:rPr lang="en-US" dirty="0" smtClean="0"/>
              <a:t>:</a:t>
            </a:r>
            <a:r>
              <a:rPr lang="en-US" dirty="0"/>
              <a:t> </a:t>
            </a:r>
            <a:endParaRPr lang="en-IN" dirty="0"/>
          </a:p>
          <a:p>
            <a:pPr marL="0" indent="0">
              <a:buNone/>
            </a:pPr>
            <a:endParaRPr lang="en-IN" dirty="0"/>
          </a:p>
          <a:p>
            <a:pPr marL="0" lvl="0" indent="0">
              <a:buNone/>
            </a:pPr>
            <a:r>
              <a:rPr lang="en-US" b="1" dirty="0" smtClean="0">
                <a:solidFill>
                  <a:srgbClr val="C00000"/>
                </a:solidFill>
              </a:rPr>
              <a:t>A.	Medical </a:t>
            </a:r>
            <a:r>
              <a:rPr lang="en-US" b="1" dirty="0">
                <a:solidFill>
                  <a:srgbClr val="C00000"/>
                </a:solidFill>
              </a:rPr>
              <a:t>and Drug Stores, Pharmacy </a:t>
            </a:r>
            <a:r>
              <a:rPr lang="en-US" b="1" dirty="0"/>
              <a:t>:</a:t>
            </a:r>
            <a:r>
              <a:rPr lang="en-US" dirty="0"/>
              <a:t> Retail outlets focused on offering medications and related healthcare products.</a:t>
            </a:r>
            <a:endParaRPr lang="en-IN" dirty="0"/>
          </a:p>
          <a:p>
            <a:pPr marL="0" indent="0">
              <a:buNone/>
            </a:pPr>
            <a:r>
              <a:rPr lang="en-US" dirty="0"/>
              <a:t> </a:t>
            </a:r>
            <a:endParaRPr lang="en-IN" dirty="0"/>
          </a:p>
          <a:p>
            <a:pPr marL="0" lvl="0" indent="0">
              <a:buNone/>
            </a:pPr>
            <a:r>
              <a:rPr lang="en-US" b="1" dirty="0" smtClean="0">
                <a:solidFill>
                  <a:srgbClr val="C00000"/>
                </a:solidFill>
              </a:rPr>
              <a:t>B.	Retail </a:t>
            </a:r>
            <a:r>
              <a:rPr lang="en-US" b="1" dirty="0">
                <a:solidFill>
                  <a:srgbClr val="C00000"/>
                </a:solidFill>
              </a:rPr>
              <a:t>Stores for Medical Devices</a:t>
            </a:r>
            <a:r>
              <a:rPr lang="en-US" b="1" dirty="0"/>
              <a:t>:</a:t>
            </a:r>
            <a:r>
              <a:rPr lang="en-US" dirty="0"/>
              <a:t> These stores </a:t>
            </a:r>
            <a:r>
              <a:rPr lang="en-US" dirty="0" smtClean="0"/>
              <a:t>specialize </a:t>
            </a:r>
            <a:r>
              <a:rPr lang="en-US" dirty="0"/>
              <a:t>in providing medical devices and equipment.</a:t>
            </a:r>
            <a:endParaRPr lang="en-IN" dirty="0"/>
          </a:p>
          <a:p>
            <a:pPr marL="0" indent="0">
              <a:buNone/>
            </a:pPr>
            <a:r>
              <a:rPr lang="en-US" dirty="0"/>
              <a:t> </a:t>
            </a:r>
            <a:endParaRPr lang="en-IN" dirty="0"/>
          </a:p>
          <a:p>
            <a:pPr marL="0" lvl="0" indent="0">
              <a:buNone/>
            </a:pPr>
            <a:r>
              <a:rPr lang="en-US" b="1" dirty="0" smtClean="0">
                <a:solidFill>
                  <a:srgbClr val="C00000"/>
                </a:solidFill>
              </a:rPr>
              <a:t>C. 	Retail </a:t>
            </a:r>
            <a:r>
              <a:rPr lang="en-US" b="1" dirty="0">
                <a:solidFill>
                  <a:srgbClr val="C00000"/>
                </a:solidFill>
              </a:rPr>
              <a:t>Stores for Surgical Products</a:t>
            </a:r>
            <a:r>
              <a:rPr lang="en-US" b="1" dirty="0"/>
              <a:t>:</a:t>
            </a:r>
            <a:r>
              <a:rPr lang="en-US" dirty="0"/>
              <a:t> Retailers in this category supply surgical and medical equipment.</a:t>
            </a:r>
            <a:endParaRPr lang="en-IN" dirty="0"/>
          </a:p>
          <a:p>
            <a:pPr marL="0" indent="0">
              <a:buNone/>
            </a:pPr>
            <a:r>
              <a:rPr lang="en-US" dirty="0"/>
              <a:t> </a:t>
            </a:r>
            <a:endParaRPr lang="en-IN" dirty="0"/>
          </a:p>
          <a:p>
            <a:pPr marL="0" indent="0">
              <a:buNone/>
            </a:pPr>
            <a:r>
              <a:rPr lang="en-US" b="1" dirty="0" smtClean="0">
                <a:solidFill>
                  <a:srgbClr val="C00000"/>
                </a:solidFill>
              </a:rPr>
              <a:t>D.	Cosmetic </a:t>
            </a:r>
            <a:r>
              <a:rPr lang="en-US" b="1" dirty="0">
                <a:solidFill>
                  <a:srgbClr val="C00000"/>
                </a:solidFill>
              </a:rPr>
              <a:t>and Dietary Supplement Stores</a:t>
            </a:r>
            <a:r>
              <a:rPr lang="en-US" b="1" dirty="0"/>
              <a:t>:</a:t>
            </a:r>
            <a:r>
              <a:rPr lang="en-US" dirty="0"/>
              <a:t> These stores cater to customers seeking cosmetic products and dietary supplements.</a:t>
            </a:r>
            <a:endParaRPr lang="en-IN" dirty="0"/>
          </a:p>
          <a:p>
            <a:endParaRPr lang="en-IN" dirty="0"/>
          </a:p>
        </p:txBody>
      </p:sp>
      <p:sp>
        <p:nvSpPr>
          <p:cNvPr id="8" name="Title 7"/>
          <p:cNvSpPr>
            <a:spLocks noGrp="1"/>
          </p:cNvSpPr>
          <p:nvPr>
            <p:ph type="title"/>
          </p:nvPr>
        </p:nvSpPr>
        <p:spPr>
          <a:xfrm>
            <a:off x="826477" y="118947"/>
            <a:ext cx="10515600" cy="1325563"/>
          </a:xfrm>
        </p:spPr>
        <p:txBody>
          <a:bodyPr>
            <a:normAutofit fontScale="90000"/>
          </a:bodyPr>
          <a:lstStyle/>
          <a:p>
            <a:pPr algn="ctr"/>
            <a:r>
              <a:rPr lang="en-US" b="1" dirty="0" err="1">
                <a:solidFill>
                  <a:srgbClr val="C00000"/>
                </a:solidFill>
                <a:latin typeface="Algerian" pitchFamily="82" charset="0"/>
              </a:rPr>
              <a:t>Pharma</a:t>
            </a:r>
            <a:r>
              <a:rPr lang="en-US" b="1" dirty="0">
                <a:solidFill>
                  <a:srgbClr val="C00000"/>
                </a:solidFill>
                <a:latin typeface="Algerian" pitchFamily="82" charset="0"/>
              </a:rPr>
              <a:t> Retail Companies</a:t>
            </a:r>
            <a:r>
              <a:rPr lang="en-IN" dirty="0"/>
              <a:t/>
            </a:r>
            <a:br>
              <a:rPr lang="en-IN" dirty="0"/>
            </a:br>
            <a:endParaRPr lang="en-IN" dirty="0"/>
          </a:p>
        </p:txBody>
      </p:sp>
    </p:spTree>
    <p:extLst>
      <p:ext uri="{BB962C8B-B14F-4D97-AF65-F5344CB8AC3E}">
        <p14:creationId xmlns:p14="http://schemas.microsoft.com/office/powerpoint/2010/main" val="1469449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Production.</a:t>
            </a:r>
          </a:p>
          <a:p>
            <a:r>
              <a:rPr lang="en-US" dirty="0" smtClean="0"/>
              <a:t>Marketing and Sales.</a:t>
            </a:r>
          </a:p>
          <a:p>
            <a:r>
              <a:rPr lang="en-US" dirty="0" smtClean="0"/>
              <a:t>Quality (QC and QA)</a:t>
            </a:r>
          </a:p>
          <a:p>
            <a:r>
              <a:rPr lang="en-US" dirty="0" smtClean="0"/>
              <a:t>Research and Development.</a:t>
            </a:r>
          </a:p>
          <a:p>
            <a:r>
              <a:rPr lang="en-US" dirty="0" smtClean="0"/>
              <a:t>Regulatory Affairs.</a:t>
            </a:r>
          </a:p>
          <a:p>
            <a:r>
              <a:rPr lang="en-US" dirty="0" smtClean="0"/>
              <a:t>IT.</a:t>
            </a:r>
          </a:p>
          <a:p>
            <a:r>
              <a:rPr lang="en-US" dirty="0" smtClean="0"/>
              <a:t>Supply Chain Management.</a:t>
            </a:r>
          </a:p>
          <a:p>
            <a:r>
              <a:rPr lang="en-US" dirty="0" smtClean="0"/>
              <a:t>HR.</a:t>
            </a:r>
          </a:p>
          <a:p>
            <a:r>
              <a:rPr lang="en-US" dirty="0" smtClean="0"/>
              <a:t>Finance.</a:t>
            </a:r>
            <a:endParaRPr lang="en-IN" dirty="0"/>
          </a:p>
        </p:txBody>
      </p:sp>
      <p:sp>
        <p:nvSpPr>
          <p:cNvPr id="3" name="Title 2"/>
          <p:cNvSpPr>
            <a:spLocks noGrp="1"/>
          </p:cNvSpPr>
          <p:nvPr>
            <p:ph type="title"/>
          </p:nvPr>
        </p:nvSpPr>
        <p:spPr/>
        <p:txBody>
          <a:bodyPr>
            <a:normAutofit/>
          </a:bodyPr>
          <a:lstStyle/>
          <a:p>
            <a:r>
              <a:rPr lang="en-US" sz="3200" dirty="0" smtClean="0">
                <a:solidFill>
                  <a:srgbClr val="FF0000"/>
                </a:solidFill>
                <a:latin typeface="Algerian" pitchFamily="82" charset="0"/>
              </a:rPr>
              <a:t>Various Departments in Pharmaceutical Industry</a:t>
            </a:r>
            <a:endParaRPr lang="en-IN" sz="3200" dirty="0">
              <a:solidFill>
                <a:srgbClr val="FF0000"/>
              </a:solidFill>
              <a:latin typeface="Algerian" pitchFamily="82" charset="0"/>
            </a:endParaRPr>
          </a:p>
        </p:txBody>
      </p:sp>
    </p:spTree>
    <p:extLst>
      <p:ext uri="{BB962C8B-B14F-4D97-AF65-F5344CB8AC3E}">
        <p14:creationId xmlns:p14="http://schemas.microsoft.com/office/powerpoint/2010/main" val="383124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BC18350-6303-5264-57A4-BD6A42ECEFAE}"/>
              </a:ext>
            </a:extLst>
          </p:cNvPr>
          <p:cNvSpPr>
            <a:spLocks noGrp="1"/>
          </p:cNvSpPr>
          <p:nvPr>
            <p:ph idx="1"/>
          </p:nvPr>
        </p:nvSpPr>
        <p:spPr/>
        <p:txBody>
          <a:bodyPr>
            <a:normAutofit fontScale="92500" lnSpcReduction="10000"/>
          </a:bodyPr>
          <a:lstStyle/>
          <a:p>
            <a:pPr marL="0" indent="0">
              <a:buNone/>
            </a:pPr>
            <a:r>
              <a:rPr lang="en-US" dirty="0"/>
              <a:t>A distribution channel comprises of Manufacturers , Wholesalers, Retailers and the Consumers. Manufacturers produce products and leave the selling activities to the wholesalers and retailers. The retailers act as a connecting link between the Suppliers  with the Consumers. Retailers include both the business houses and the individuals. They help in the transfer of goods from the wholesalers or from the manufacturers directly to the consumers. The figure given below shows the distribution channel.</a:t>
            </a:r>
            <a:endParaRPr lang="en-IN" dirty="0"/>
          </a:p>
          <a:p>
            <a:pPr marL="0" indent="0">
              <a:buNone/>
            </a:pPr>
            <a:r>
              <a:rPr lang="en-US" dirty="0"/>
              <a:t>*</a:t>
            </a:r>
            <a:r>
              <a:rPr lang="en-US" b="1" i="1" dirty="0"/>
              <a:t>Figure showing the channel of Distribution</a:t>
            </a:r>
            <a:endParaRPr lang="en-IN" dirty="0"/>
          </a:p>
          <a:p>
            <a:pPr marL="0" indent="0">
              <a:buNone/>
            </a:pPr>
            <a:r>
              <a:rPr lang="en-US" b="1" dirty="0" smtClean="0"/>
              <a:t>Manufacturer </a:t>
            </a:r>
            <a:r>
              <a:rPr lang="en-US" b="1" dirty="0"/>
              <a:t>—--&gt; Wholesaler —----&gt; Retailer —-----&gt; Final Consumer</a:t>
            </a:r>
            <a:r>
              <a:rPr lang="en-US" dirty="0"/>
              <a:t> </a:t>
            </a:r>
            <a:endParaRPr lang="en-US" dirty="0" smtClean="0"/>
          </a:p>
          <a:p>
            <a:pPr marL="0" indent="0">
              <a:buNone/>
            </a:pPr>
            <a:r>
              <a:rPr lang="en-US" b="1" i="1" dirty="0" smtClean="0">
                <a:solidFill>
                  <a:srgbClr val="C00000"/>
                </a:solidFill>
              </a:rPr>
              <a:t>(in pharmaceutical concept the customer is different from consumer)</a:t>
            </a:r>
            <a:endParaRPr lang="en-IN" b="1" i="1" dirty="0">
              <a:solidFill>
                <a:srgbClr val="C00000"/>
              </a:solidFill>
            </a:endParaRPr>
          </a:p>
          <a:p>
            <a:endParaRPr lang="en-IN" i="1" dirty="0"/>
          </a:p>
        </p:txBody>
      </p:sp>
      <p:sp>
        <p:nvSpPr>
          <p:cNvPr id="2" name="Title 1">
            <a:extLst>
              <a:ext uri="{FF2B5EF4-FFF2-40B4-BE49-F238E27FC236}">
                <a16:creationId xmlns:a16="http://schemas.microsoft.com/office/drawing/2014/main" xmlns="" id="{27C9B075-FCC3-D04E-BB71-270F185419AC}"/>
              </a:ext>
            </a:extLst>
          </p:cNvPr>
          <p:cNvSpPr>
            <a:spLocks noGrp="1"/>
          </p:cNvSpPr>
          <p:nvPr>
            <p:ph type="title"/>
          </p:nvPr>
        </p:nvSpPr>
        <p:spPr>
          <a:xfrm>
            <a:off x="838200" y="365125"/>
            <a:ext cx="10515600" cy="1170598"/>
          </a:xfrm>
        </p:spPr>
        <p:txBody>
          <a:bodyPr>
            <a:noAutofit/>
          </a:bodyPr>
          <a:lstStyle/>
          <a:p>
            <a:pPr algn="ctr"/>
            <a:r>
              <a:rPr lang="en-IN" sz="3200" dirty="0">
                <a:solidFill>
                  <a:srgbClr val="C00000"/>
                </a:solidFill>
                <a:latin typeface="Algerian" pitchFamily="82" charset="0"/>
              </a:rPr>
              <a:t> </a:t>
            </a:r>
            <a:r>
              <a:rPr lang="en-US" sz="2800" b="1" dirty="0">
                <a:solidFill>
                  <a:srgbClr val="C00000"/>
                </a:solidFill>
                <a:latin typeface="Algerian" pitchFamily="82" charset="0"/>
              </a:rPr>
              <a:t>Supply Chain Management in Pharmaceutical Industry:-</a:t>
            </a:r>
            <a:r>
              <a:rPr lang="en-IN" sz="2800" dirty="0">
                <a:solidFill>
                  <a:srgbClr val="C00000"/>
                </a:solidFill>
                <a:latin typeface="Algerian" pitchFamily="82" charset="0"/>
              </a:rPr>
              <a:t/>
            </a:r>
            <a:br>
              <a:rPr lang="en-IN" sz="2800" dirty="0">
                <a:solidFill>
                  <a:srgbClr val="C00000"/>
                </a:solidFill>
                <a:latin typeface="Algerian" pitchFamily="82" charset="0"/>
              </a:rPr>
            </a:br>
            <a:r>
              <a:rPr lang="en-IN" sz="2800" kern="100" dirty="0">
                <a:solidFill>
                  <a:srgbClr val="C00000"/>
                </a:solidFill>
                <a:effectLst/>
                <a:latin typeface="Algerian" pitchFamily="82" charset="0"/>
                <a:ea typeface="Calibri" panose="020F0502020204030204" pitchFamily="34" charset="0"/>
                <a:cs typeface="Times New Roman" panose="02020603050405020304" pitchFamily="18" charset="0"/>
              </a:rPr>
              <a:t/>
            </a:r>
            <a:br>
              <a:rPr lang="en-IN" sz="2800" kern="100" dirty="0">
                <a:solidFill>
                  <a:srgbClr val="C00000"/>
                </a:solidFill>
                <a:effectLst/>
                <a:latin typeface="Algerian" pitchFamily="82" charset="0"/>
                <a:ea typeface="Calibri" panose="020F0502020204030204" pitchFamily="34" charset="0"/>
                <a:cs typeface="Times New Roman" panose="02020603050405020304" pitchFamily="18" charset="0"/>
              </a:rPr>
            </a:br>
            <a:endParaRPr lang="en-IN" sz="2800" dirty="0">
              <a:solidFill>
                <a:srgbClr val="C00000"/>
              </a:solidFill>
              <a:latin typeface="Algerian" pitchFamily="82" charset="0"/>
            </a:endParaRPr>
          </a:p>
        </p:txBody>
      </p:sp>
    </p:spTree>
    <p:extLst>
      <p:ext uri="{BB962C8B-B14F-4D97-AF65-F5344CB8AC3E}">
        <p14:creationId xmlns:p14="http://schemas.microsoft.com/office/powerpoint/2010/main" val="1886482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A8F7F99-020B-ECD2-779B-FDAA75D4B62E}"/>
              </a:ext>
            </a:extLst>
          </p:cNvPr>
          <p:cNvSpPr>
            <a:spLocks noGrp="1"/>
          </p:cNvSpPr>
          <p:nvPr>
            <p:ph sz="half" idx="1"/>
          </p:nvPr>
        </p:nvSpPr>
        <p:spPr>
          <a:xfrm>
            <a:off x="838200" y="1453668"/>
            <a:ext cx="5181600" cy="4564275"/>
          </a:xfrm>
        </p:spPr>
        <p:txBody>
          <a:bodyPr>
            <a:normAutofit lnSpcReduction="10000"/>
          </a:bodyPr>
          <a:lstStyle/>
          <a:p>
            <a:pPr marL="0" indent="0">
              <a:buNone/>
            </a:pPr>
            <a:endParaRPr lang="en-IN" b="1" i="1" dirty="0" smtClean="0">
              <a:solidFill>
                <a:srgbClr val="C00000"/>
              </a:solidFill>
            </a:endParaRPr>
          </a:p>
          <a:p>
            <a:pPr marL="0" indent="0">
              <a:buNone/>
            </a:pPr>
            <a:r>
              <a:rPr lang="en-IN" b="1" i="1" dirty="0" smtClean="0">
                <a:solidFill>
                  <a:srgbClr val="C00000"/>
                </a:solidFill>
              </a:rPr>
              <a:t>Sales </a:t>
            </a:r>
            <a:r>
              <a:rPr lang="en-IN" b="1" i="1" dirty="0">
                <a:solidFill>
                  <a:srgbClr val="C00000"/>
                </a:solidFill>
              </a:rPr>
              <a:t>and Marketing</a:t>
            </a:r>
            <a:r>
              <a:rPr lang="en-IN" b="1" dirty="0"/>
              <a:t> </a:t>
            </a:r>
            <a:r>
              <a:rPr lang="en-IN" sz="2200" dirty="0"/>
              <a:t>both are closely related to each </a:t>
            </a:r>
            <a:r>
              <a:rPr lang="en-IN" sz="2200" dirty="0" smtClean="0"/>
              <a:t>other and </a:t>
            </a:r>
            <a:r>
              <a:rPr lang="en-IN" sz="2200" dirty="0"/>
              <a:t>are aimed to increase revenue of organisation. In small organisation there is not so much difference in sale and marketing but in big organisation there is lot of difference in sales and marketing and they have specialised people to handle both departments independently.</a:t>
            </a:r>
          </a:p>
          <a:p>
            <a:pPr marL="0" indent="0">
              <a:buNone/>
            </a:pPr>
            <a:endParaRPr lang="en-IN" sz="2000" kern="100" dirty="0">
              <a:effectLst/>
              <a:latin typeface="Arial" panose="020B0604020202020204" pitchFamily="34" charset="0"/>
              <a:ea typeface="Calibri" panose="020F0502020204030204" pitchFamily="34" charset="0"/>
              <a:cs typeface="Arial" panose="020B0604020202020204" pitchFamily="34" charset="0"/>
            </a:endParaRPr>
          </a:p>
          <a:p>
            <a:endParaRPr lang="en-IN" dirty="0"/>
          </a:p>
        </p:txBody>
      </p:sp>
      <p:sp>
        <p:nvSpPr>
          <p:cNvPr id="4" name="Content Placeholder 3">
            <a:extLst>
              <a:ext uri="{FF2B5EF4-FFF2-40B4-BE49-F238E27FC236}">
                <a16:creationId xmlns:a16="http://schemas.microsoft.com/office/drawing/2014/main" xmlns="" id="{413271C5-BAF7-C776-4839-DFD5B77EE9BA}"/>
              </a:ext>
            </a:extLst>
          </p:cNvPr>
          <p:cNvSpPr>
            <a:spLocks noGrp="1"/>
          </p:cNvSpPr>
          <p:nvPr>
            <p:ph sz="half" idx="2"/>
          </p:nvPr>
        </p:nvSpPr>
        <p:spPr>
          <a:xfrm>
            <a:off x="6331227" y="1441941"/>
            <a:ext cx="5181600" cy="4894051"/>
          </a:xfrm>
        </p:spPr>
        <p:txBody>
          <a:bodyPr>
            <a:normAutofit lnSpcReduction="10000"/>
          </a:bodyPr>
          <a:lstStyle/>
          <a:p>
            <a:pPr marL="0" indent="0">
              <a:buNone/>
            </a:pPr>
            <a:r>
              <a:rPr lang="en-IN" b="1" i="1" dirty="0" smtClean="0">
                <a:solidFill>
                  <a:srgbClr val="C00000"/>
                </a:solidFill>
              </a:rPr>
              <a:t>SALES:-</a:t>
            </a:r>
            <a:r>
              <a:rPr lang="en-IN" dirty="0"/>
              <a:t/>
            </a:r>
            <a:br>
              <a:rPr lang="en-IN" dirty="0"/>
            </a:br>
            <a:r>
              <a:rPr lang="en-IN" sz="2200" dirty="0">
                <a:latin typeface="Arial" pitchFamily="34" charset="0"/>
                <a:cs typeface="Arial" pitchFamily="34" charset="0"/>
              </a:rPr>
              <a:t>A sale is agreement between seller and buyer of the particular money, goods and services</a:t>
            </a:r>
            <a:r>
              <a:rPr lang="en-IN" dirty="0"/>
              <a:t>. </a:t>
            </a:r>
            <a:endParaRPr lang="en-IN" dirty="0" smtClean="0"/>
          </a:p>
          <a:p>
            <a:pPr marL="0" indent="0">
              <a:buNone/>
            </a:pPr>
            <a:endParaRPr lang="en-US" dirty="0"/>
          </a:p>
          <a:p>
            <a:pPr marL="0" indent="0">
              <a:buNone/>
            </a:pPr>
            <a:endParaRPr lang="en-US" dirty="0" smtClean="0"/>
          </a:p>
          <a:p>
            <a:pPr marL="0" indent="0">
              <a:buNone/>
            </a:pPr>
            <a:endParaRPr lang="en-IN" dirty="0"/>
          </a:p>
          <a:p>
            <a:pPr marL="0" indent="0">
              <a:buNone/>
            </a:pPr>
            <a:r>
              <a:rPr lang="en-IN" b="1" i="1" dirty="0">
                <a:solidFill>
                  <a:srgbClr val="C00000"/>
                </a:solidFill>
              </a:rPr>
              <a:t>MARKETING</a:t>
            </a:r>
            <a:r>
              <a:rPr lang="en-IN" dirty="0"/>
              <a:t/>
            </a:r>
            <a:br>
              <a:rPr lang="en-IN" dirty="0"/>
            </a:br>
            <a:r>
              <a:rPr lang="en-IN" sz="2200" dirty="0" smtClean="0">
                <a:latin typeface="Arial" pitchFamily="34" charset="0"/>
                <a:cs typeface="Arial" pitchFamily="34" charset="0"/>
              </a:rPr>
              <a:t>A </a:t>
            </a:r>
            <a:r>
              <a:rPr lang="en-IN" sz="2200" dirty="0">
                <a:latin typeface="Arial" pitchFamily="34" charset="0"/>
                <a:cs typeface="Arial" pitchFamily="34" charset="0"/>
              </a:rPr>
              <a:t>Marketing refers to a activities a company undertakes to promote the buying and selling of a product or a service.</a:t>
            </a:r>
          </a:p>
          <a:p>
            <a:r>
              <a:rPr lang="en-IN" dirty="0"/>
              <a:t> </a:t>
            </a:r>
          </a:p>
          <a:p>
            <a:endParaRPr lang="en-IN" dirty="0"/>
          </a:p>
        </p:txBody>
      </p:sp>
      <p:sp>
        <p:nvSpPr>
          <p:cNvPr id="2" name="Title 1">
            <a:extLst>
              <a:ext uri="{FF2B5EF4-FFF2-40B4-BE49-F238E27FC236}">
                <a16:creationId xmlns:a16="http://schemas.microsoft.com/office/drawing/2014/main" xmlns="" id="{8C76BF24-472F-B961-C848-7937D5DB8044}"/>
              </a:ext>
            </a:extLst>
          </p:cNvPr>
          <p:cNvSpPr>
            <a:spLocks noGrp="1"/>
          </p:cNvSpPr>
          <p:nvPr>
            <p:ph type="title"/>
          </p:nvPr>
        </p:nvSpPr>
        <p:spPr>
          <a:xfrm>
            <a:off x="838200" y="365125"/>
            <a:ext cx="10515600" cy="1346444"/>
          </a:xfrm>
        </p:spPr>
        <p:txBody>
          <a:bodyPr>
            <a:normAutofit fontScale="90000"/>
          </a:bodyPr>
          <a:lstStyle/>
          <a:p>
            <a:pPr algn="ctr"/>
            <a:r>
              <a:rPr lang="en-IN" sz="3200" b="1" dirty="0" smtClean="0">
                <a:solidFill>
                  <a:srgbClr val="C00000"/>
                </a:solidFill>
                <a:effectLst/>
                <a:latin typeface="Algerian" panose="04020705040A02060702" pitchFamily="82" charset="0"/>
                <a:ea typeface="Calibri" panose="020F0502020204030204" pitchFamily="34" charset="0"/>
              </a:rPr>
              <a:t> </a:t>
            </a:r>
            <a:r>
              <a:rPr lang="en-IN" sz="3200" b="1" dirty="0">
                <a:solidFill>
                  <a:srgbClr val="C00000"/>
                </a:solidFill>
                <a:latin typeface="Algerian" pitchFamily="82" charset="0"/>
              </a:rPr>
              <a:t>Sales and Marketing </a:t>
            </a:r>
            <a:r>
              <a:rPr lang="en-US" sz="3200" b="1" dirty="0">
                <a:solidFill>
                  <a:srgbClr val="C00000"/>
                </a:solidFill>
                <a:latin typeface="Algerian" pitchFamily="82" charset="0"/>
              </a:rPr>
              <a:t>in Pharmaceutical Industry:-</a:t>
            </a:r>
            <a:r>
              <a:rPr lang="en-IN" sz="3200" dirty="0">
                <a:solidFill>
                  <a:srgbClr val="C00000"/>
                </a:solidFill>
                <a:latin typeface="Algerian" pitchFamily="82" charset="0"/>
              </a:rPr>
              <a:t/>
            </a:r>
            <a:br>
              <a:rPr lang="en-IN" sz="3200" dirty="0">
                <a:solidFill>
                  <a:srgbClr val="C00000"/>
                </a:solidFill>
                <a:latin typeface="Algerian" pitchFamily="82" charset="0"/>
              </a:rPr>
            </a:br>
            <a:endParaRPr lang="en-IN" sz="3200" dirty="0">
              <a:solidFill>
                <a:srgbClr val="C00000"/>
              </a:solidFill>
              <a:latin typeface="Algerian" pitchFamily="82" charset="0"/>
            </a:endParaRPr>
          </a:p>
        </p:txBody>
      </p:sp>
    </p:spTree>
    <p:extLst>
      <p:ext uri="{BB962C8B-B14F-4D97-AF65-F5344CB8AC3E}">
        <p14:creationId xmlns:p14="http://schemas.microsoft.com/office/powerpoint/2010/main" val="3454539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178</TotalTime>
  <Words>504</Words>
  <Application>Microsoft Office PowerPoint</Application>
  <PresentationFormat>Custom</PresentationFormat>
  <Paragraphs>84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IT Enabled Medical Sales Representative   Module 1 Course Code:-MSR3021 TOPIC:- </vt:lpstr>
      <vt:lpstr>LIFE SCIENCE INDUSTRY </vt:lpstr>
      <vt:lpstr>Pharmaceutical Industry  The pharmaceutical industry  is an industry  that discovers, develops, produces, and markets pharmaceutical drugs for use as medications to be administered to patients (or self-administered), with the aim to cure and prevent diseases, or alleviate symptoms.  Pharmaceutical companies may deal in generic or brand medications and medical devices. They are subject to a variety of laws and regulations that govern the patenting, testing, safety, efficacy using drug testing and  marketing of drugs.  Indian Pharmaceutical Industry  Indian Pharmaceutical Industry is third largest in terms of Volume and 13th largest in terms of value. Often hailed as the 'pharmacy of the world,' the Indian pharmaceutical industry is booming. The pharmaceutical industry in India is currently valued at $50 Bn. India is a major exporter of Pharmaceuticals, with over 200+ countries served by Indian pharma exports.  </vt:lpstr>
      <vt:lpstr>Top Pharmaceutical  Companies By Market Cap In India  </vt:lpstr>
      <vt:lpstr>Types of Pharmaceutical Companies  </vt:lpstr>
      <vt:lpstr>Pharma Retail Companies </vt:lpstr>
      <vt:lpstr>Various Departments in Pharmaceutical Industry</vt:lpstr>
      <vt:lpstr> Supply Chain Management in Pharmaceutical Industry:-  </vt:lpstr>
      <vt:lpstr> Sales and Marketing in Pharmaceutical Industry:- </vt:lpstr>
      <vt:lpstr>DIFFERENCE BETWEEN SALES AND MARKETING  </vt:lpstr>
      <vt:lpstr>Difference  of  Pharmaceuticals      Selling           AND FMCG Selling:-  </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Enabled Medical Sales Representative   Module 1 Orientation Module TOPIC:- </dc:title>
  <dc:creator>DELL</dc:creator>
  <cp:lastModifiedBy>ismail - [2010]</cp:lastModifiedBy>
  <cp:revision>34</cp:revision>
  <dcterms:created xsi:type="dcterms:W3CDTF">2024-03-27T03:39:30Z</dcterms:created>
  <dcterms:modified xsi:type="dcterms:W3CDTF">2024-05-21T19:47:17Z</dcterms:modified>
</cp:coreProperties>
</file>